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5" r:id="rId5"/>
    <p:sldId id="266" r:id="rId6"/>
    <p:sldId id="268" r:id="rId7"/>
  </p:sldIdLst>
  <p:sldSz cx="30243463" cy="21386800"/>
  <p:notesSz cx="9926638" cy="6797675"/>
  <p:defaultTextStyle>
    <a:defPPr>
      <a:defRPr lang="en-US"/>
    </a:defPPr>
    <a:lvl1pPr marL="0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475016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2950032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425049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5900065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375079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8850095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325112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1800128" algn="l" defTabSz="2950032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8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2100"/>
    <a:srgbClr val="004C22"/>
    <a:srgbClr val="2EC046"/>
    <a:srgbClr val="02A220"/>
    <a:srgbClr val="006C31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20" y="108"/>
      </p:cViewPr>
      <p:guideLst>
        <p:guide orient="horz" pos="6738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3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1D20-1F39-475F-A224-D7B6CD3C1905}" type="datetimeFigureOut">
              <a:rPr lang="en-GB" smtClean="0"/>
              <a:t>21/04/2023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3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87882-63A7-4A8B-9988-2F8BC40A0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5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7882-63A7-4A8B-9988-2F8BC40A00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6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7882-63A7-4A8B-9988-2F8BC40A00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6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87882-63A7-4A8B-9988-2F8BC40A00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69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"/>
            <a:ext cx="2488785" cy="213868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005" tIns="147503" rIns="295005" bIns="147503"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2383" y="3952677"/>
            <a:ext cx="23932756" cy="16008342"/>
          </a:xfrm>
        </p:spPr>
        <p:txBody>
          <a:bodyPr/>
          <a:lstStyle>
            <a:lvl1pPr>
              <a:defRPr sz="3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22381" y="629012"/>
            <a:ext cx="20471830" cy="2961248"/>
          </a:xfrm>
        </p:spPr>
        <p:txBody>
          <a:bodyPr>
            <a:normAutofit/>
          </a:bodyPr>
          <a:lstStyle>
            <a:lvl1pPr marL="0" indent="0" algn="r">
              <a:buNone/>
              <a:defRPr sz="7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1475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5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5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57395" y="737268"/>
            <a:ext cx="2597356" cy="1138648"/>
          </a:xfrm>
        </p:spPr>
        <p:txBody>
          <a:bodyPr/>
          <a:lstStyle>
            <a:lvl1pPr>
              <a:defRPr sz="4600"/>
            </a:lvl1pPr>
          </a:lstStyle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4698829" y="653485"/>
            <a:ext cx="2173752" cy="1346578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11" y="856467"/>
            <a:ext cx="6804779" cy="182480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74" y="856467"/>
            <a:ext cx="19910281" cy="18248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62" y="16396548"/>
            <a:ext cx="23942740" cy="3564468"/>
          </a:xfrm>
        </p:spPr>
        <p:txBody>
          <a:bodyPr>
            <a:noAutofit/>
          </a:bodyPr>
          <a:lstStyle>
            <a:lvl1pPr algn="l">
              <a:defRPr sz="23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464" y="2613942"/>
            <a:ext cx="24698828" cy="13782604"/>
          </a:xfrm>
        </p:spPr>
        <p:txBody>
          <a:bodyPr>
            <a:normAutofit/>
          </a:bodyPr>
          <a:lstStyle>
            <a:lvl1pPr>
              <a:defRPr sz="9000"/>
            </a:lvl1pPr>
            <a:lvl2pPr>
              <a:defRPr sz="6000">
                <a:solidFill>
                  <a:schemeClr val="tx1"/>
                </a:solidFill>
              </a:defRPr>
            </a:lvl2pPr>
            <a:lvl3pPr>
              <a:defRPr sz="6000">
                <a:solidFill>
                  <a:schemeClr val="tx1"/>
                </a:solidFill>
              </a:defRPr>
            </a:lvl3pPr>
            <a:lvl4pPr>
              <a:defRPr sz="6000">
                <a:solidFill>
                  <a:schemeClr val="tx1"/>
                </a:solidFill>
              </a:defRPr>
            </a:lvl4pPr>
            <a:lvl5pPr>
              <a:defRPr sz="6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461" y="13983687"/>
            <a:ext cx="23942746" cy="2376310"/>
          </a:xfrm>
        </p:spPr>
        <p:txBody>
          <a:bodyPr bIns="0" anchor="b"/>
          <a:lstStyle>
            <a:lvl1pPr marL="0" indent="0">
              <a:buNone/>
              <a:defRPr sz="6600">
                <a:solidFill>
                  <a:schemeClr val="tx1"/>
                </a:solidFill>
              </a:defRPr>
            </a:lvl1pPr>
            <a:lvl2pPr marL="147501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9500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42504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00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37507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8500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2511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0012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032462" y="16396548"/>
            <a:ext cx="23942740" cy="3564468"/>
          </a:xfrm>
        </p:spPr>
        <p:txBody>
          <a:bodyPr>
            <a:noAutofit/>
          </a:bodyPr>
          <a:lstStyle>
            <a:lvl1pPr algn="l">
              <a:defRPr sz="23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22381" y="2623448"/>
            <a:ext cx="12339333" cy="1368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875852" y="2623448"/>
            <a:ext cx="12339333" cy="13687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462" y="2623449"/>
            <a:ext cx="12349416" cy="1663418"/>
          </a:xfrm>
        </p:spPr>
        <p:txBody>
          <a:bodyPr anchor="t">
            <a:normAutofit/>
          </a:bodyPr>
          <a:lstStyle>
            <a:lvl1pPr marL="0" indent="0">
              <a:buNone/>
              <a:defRPr sz="6000" b="1"/>
            </a:lvl1pPr>
            <a:lvl2pPr marL="1475016" indent="0">
              <a:buNone/>
              <a:defRPr sz="6600" b="1"/>
            </a:lvl2pPr>
            <a:lvl3pPr marL="2950032" indent="0">
              <a:buNone/>
              <a:defRPr sz="6000" b="1"/>
            </a:lvl3pPr>
            <a:lvl4pPr marL="4425049" indent="0">
              <a:buNone/>
              <a:defRPr sz="5000" b="1"/>
            </a:lvl4pPr>
            <a:lvl5pPr marL="5900065" indent="0">
              <a:buNone/>
              <a:defRPr sz="5000" b="1"/>
            </a:lvl5pPr>
            <a:lvl6pPr marL="7375079" indent="0">
              <a:buNone/>
              <a:defRPr sz="5000" b="1"/>
            </a:lvl6pPr>
            <a:lvl7pPr marL="8850095" indent="0">
              <a:buNone/>
              <a:defRPr sz="5000" b="1"/>
            </a:lvl7pPr>
            <a:lvl8pPr marL="10325112" indent="0">
              <a:buNone/>
              <a:defRPr sz="5000" b="1"/>
            </a:lvl8pPr>
            <a:lvl9pPr marL="11800128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885937" y="2623449"/>
            <a:ext cx="12354266" cy="1663418"/>
          </a:xfrm>
        </p:spPr>
        <p:txBody>
          <a:bodyPr anchor="t">
            <a:normAutofit/>
          </a:bodyPr>
          <a:lstStyle>
            <a:lvl1pPr marL="0" indent="0">
              <a:buNone/>
              <a:defRPr sz="6000" b="1"/>
            </a:lvl1pPr>
            <a:lvl2pPr marL="1475016" indent="0">
              <a:buNone/>
              <a:defRPr sz="6600" b="1"/>
            </a:lvl2pPr>
            <a:lvl3pPr marL="2950032" indent="0">
              <a:buNone/>
              <a:defRPr sz="6000" b="1"/>
            </a:lvl3pPr>
            <a:lvl4pPr marL="4425049" indent="0">
              <a:buNone/>
              <a:defRPr sz="5000" b="1"/>
            </a:lvl4pPr>
            <a:lvl5pPr marL="5900065" indent="0">
              <a:buNone/>
              <a:defRPr sz="5000" b="1"/>
            </a:lvl5pPr>
            <a:lvl6pPr marL="7375079" indent="0">
              <a:buNone/>
              <a:defRPr sz="5000" b="1"/>
            </a:lvl6pPr>
            <a:lvl7pPr marL="8850095" indent="0">
              <a:buNone/>
              <a:defRPr sz="5000" b="1"/>
            </a:lvl7pPr>
            <a:lvl8pPr marL="10325112" indent="0">
              <a:buNone/>
              <a:defRPr sz="5000" b="1"/>
            </a:lvl8pPr>
            <a:lvl9pPr marL="11800128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022381" y="4305876"/>
            <a:ext cx="12339333" cy="11976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6875852" y="4305874"/>
            <a:ext cx="12339333" cy="119766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169" y="1232711"/>
            <a:ext cx="9949892" cy="3623874"/>
          </a:xfrm>
        </p:spPr>
        <p:txBody>
          <a:bodyPr anchor="b"/>
          <a:lstStyle>
            <a:lvl1pPr algn="l">
              <a:defRPr sz="66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02169" y="4856587"/>
            <a:ext cx="9949892" cy="13678642"/>
          </a:xfrm>
        </p:spPr>
        <p:txBody>
          <a:bodyPr/>
          <a:lstStyle>
            <a:lvl1pPr marL="0" indent="0">
              <a:buNone/>
              <a:defRPr sz="4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475016" indent="0">
              <a:buNone/>
              <a:defRPr sz="4000"/>
            </a:lvl2pPr>
            <a:lvl3pPr marL="2950032" indent="0">
              <a:buNone/>
              <a:defRPr sz="3200"/>
            </a:lvl3pPr>
            <a:lvl4pPr marL="4425049" indent="0">
              <a:buNone/>
              <a:defRPr sz="2800"/>
            </a:lvl4pPr>
            <a:lvl5pPr marL="5900065" indent="0">
              <a:buNone/>
              <a:defRPr sz="2800"/>
            </a:lvl5pPr>
            <a:lvl6pPr marL="7375079" indent="0">
              <a:buNone/>
              <a:defRPr sz="2800"/>
            </a:lvl6pPr>
            <a:lvl7pPr marL="8850095" indent="0">
              <a:buNone/>
              <a:defRPr sz="2800"/>
            </a:lvl7pPr>
            <a:lvl8pPr marL="10325112" indent="0">
              <a:buNone/>
              <a:defRPr sz="2800"/>
            </a:lvl8pPr>
            <a:lvl9pPr marL="11800128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024347" y="1188156"/>
            <a:ext cx="15877819" cy="1853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463" y="14422382"/>
            <a:ext cx="18146078" cy="1261272"/>
          </a:xfrm>
        </p:spPr>
        <p:txBody>
          <a:bodyPr bIns="0" anchor="b"/>
          <a:lstStyle>
            <a:lvl1pPr algn="l">
              <a:defRPr sz="66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79000" y="1188157"/>
            <a:ext cx="19406222" cy="12728114"/>
          </a:xfrm>
        </p:spPr>
        <p:txBody>
          <a:bodyPr/>
          <a:lstStyle>
            <a:lvl1pPr marL="0" indent="0">
              <a:buNone/>
              <a:defRPr sz="10400"/>
            </a:lvl1pPr>
            <a:lvl2pPr marL="1475016" indent="0">
              <a:buNone/>
              <a:defRPr sz="9000"/>
            </a:lvl2pPr>
            <a:lvl3pPr marL="2950032" indent="0">
              <a:buNone/>
              <a:defRPr sz="7600"/>
            </a:lvl3pPr>
            <a:lvl4pPr marL="4425049" indent="0">
              <a:buNone/>
              <a:defRPr sz="6600"/>
            </a:lvl4pPr>
            <a:lvl5pPr marL="5900065" indent="0">
              <a:buNone/>
              <a:defRPr sz="6600"/>
            </a:lvl5pPr>
            <a:lvl6pPr marL="7375079" indent="0">
              <a:buNone/>
              <a:defRPr sz="6600"/>
            </a:lvl6pPr>
            <a:lvl7pPr marL="8850095" indent="0">
              <a:buNone/>
              <a:defRPr sz="6600"/>
            </a:lvl7pPr>
            <a:lvl8pPr marL="10325112" indent="0">
              <a:buNone/>
              <a:defRPr sz="6600"/>
            </a:lvl8pPr>
            <a:lvl9pPr marL="11800128" indent="0">
              <a:buNone/>
              <a:defRPr sz="6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2463" y="15683655"/>
            <a:ext cx="13357529" cy="4277362"/>
          </a:xfrm>
        </p:spPr>
        <p:txBody>
          <a:bodyPr/>
          <a:lstStyle>
            <a:lvl1pPr marL="0" indent="0">
              <a:buNone/>
              <a:defRPr sz="4600">
                <a:solidFill>
                  <a:schemeClr val="tx1"/>
                </a:solidFill>
              </a:defRPr>
            </a:lvl1pPr>
            <a:lvl2pPr marL="1475016" indent="0">
              <a:buNone/>
              <a:defRPr sz="4000"/>
            </a:lvl2pPr>
            <a:lvl3pPr marL="2950032" indent="0">
              <a:buNone/>
              <a:defRPr sz="3200"/>
            </a:lvl3pPr>
            <a:lvl4pPr marL="4425049" indent="0">
              <a:buNone/>
              <a:defRPr sz="2800"/>
            </a:lvl4pPr>
            <a:lvl5pPr marL="5900065" indent="0">
              <a:buNone/>
              <a:defRPr sz="2800"/>
            </a:lvl5pPr>
            <a:lvl6pPr marL="7375079" indent="0">
              <a:buNone/>
              <a:defRPr sz="2800"/>
            </a:lvl6pPr>
            <a:lvl7pPr marL="8850095" indent="0">
              <a:buNone/>
              <a:defRPr sz="2800"/>
            </a:lvl7pPr>
            <a:lvl8pPr marL="10325112" indent="0">
              <a:buNone/>
              <a:defRPr sz="2800"/>
            </a:lvl8pPr>
            <a:lvl9pPr marL="11800128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32462" y="16396548"/>
            <a:ext cx="23942740" cy="3564468"/>
          </a:xfrm>
          <a:prstGeom prst="rect">
            <a:avLst/>
          </a:prstGeom>
        </p:spPr>
        <p:txBody>
          <a:bodyPr vert="horz" lIns="295005" tIns="147503" rIns="295005" bIns="147503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464" y="2613942"/>
            <a:ext cx="24698828" cy="13782604"/>
          </a:xfrm>
          <a:prstGeom prst="rect">
            <a:avLst/>
          </a:prstGeom>
        </p:spPr>
        <p:txBody>
          <a:bodyPr vert="horz" lIns="295005" tIns="147503" rIns="295005" bIns="1475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349" y="20436277"/>
            <a:ext cx="23690713" cy="712894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4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731291" y="17901548"/>
            <a:ext cx="1260144" cy="1138648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40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27959458" y="17822333"/>
            <a:ext cx="803340" cy="1346578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295005" tIns="147503" rIns="295005" bIns="14750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3716511" y="15013145"/>
            <a:ext cx="8189134" cy="756086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fld id="{C0BC9D5C-F284-46B4-BE5D-DDC1F2C60C09}" type="datetimeFigureOut">
              <a:rPr lang="en-GB" smtClean="0"/>
              <a:pPr/>
              <a:t>21/04/2023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50032" rtl="0" eaLnBrk="1" latinLnBrk="0" hangingPunct="1">
        <a:spcBef>
          <a:spcPct val="0"/>
        </a:spcBef>
        <a:buNone/>
        <a:defRPr sz="23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1106263" indent="-1106263" algn="l" defTabSz="2950032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2"/>
          </a:solidFill>
          <a:latin typeface="+mn-lt"/>
          <a:ea typeface="+mn-ea"/>
          <a:cs typeface="+mn-cs"/>
        </a:defRPr>
      </a:lvl1pPr>
      <a:lvl2pPr marL="2396900" indent="-921886" algn="l" defTabSz="2950032" rtl="0" eaLnBrk="1" latinLnBrk="0" hangingPunct="1">
        <a:spcBef>
          <a:spcPct val="20000"/>
        </a:spcBef>
        <a:buFont typeface="Arial" pitchFamily="34" charset="0"/>
        <a:buChar char="˃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7540" indent="-737507" algn="l" defTabSz="2950032" rtl="0" eaLnBrk="1" latinLnBrk="0" hangingPunct="1">
        <a:spcBef>
          <a:spcPct val="20000"/>
        </a:spcBef>
        <a:buFont typeface="Calibri" pitchFamily="34" charset="0"/>
        <a:buChar char="+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5162556" indent="-737507" algn="l" defTabSz="2950032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637572" indent="-737507" algn="l" defTabSz="2950032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112588" indent="-737507" algn="l" defTabSz="2950032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587605" indent="-737507" algn="l" defTabSz="2950032" rtl="0" eaLnBrk="1" latinLnBrk="0" hangingPunct="1">
        <a:spcBef>
          <a:spcPct val="20000"/>
        </a:spcBef>
        <a:buFont typeface="Calibri" pitchFamily="34" charset="0"/>
        <a:buChar char="+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2621" indent="-737507" algn="l" defTabSz="2950032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7637" indent="-737507" algn="l" defTabSz="2950032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016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032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049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5900065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375079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850095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5112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0128" algn="l" defTabSz="2950032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37997" y="0"/>
            <a:ext cx="30243463" cy="2138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10545903" y="4153407"/>
            <a:ext cx="9547077" cy="1372179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1585" y="4153407"/>
            <a:ext cx="9221937" cy="13721473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643714" y="5555505"/>
            <a:ext cx="954272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  <a:endParaRPr lang="en-GB" sz="3200" u="sng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2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artist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Jean </a:t>
            </a:r>
            <a:r>
              <a:rPr lang="en-GB" sz="32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Tinguely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 – find 3 images which interest you and write down why they interest you. print out if you can or send to me on a power point </a:t>
            </a:r>
            <a:endParaRPr lang="en-GB" sz="32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32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plan for a sculpture in the style of </a:t>
            </a:r>
            <a:r>
              <a:rPr lang="en-GB" sz="30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Tinguely</a:t>
            </a:r>
            <a:r>
              <a:rPr lang="en-GB" sz="30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. Consider the materials you could use and why. Annotate your drawing and add colour </a:t>
            </a:r>
          </a:p>
          <a:p>
            <a:r>
              <a:rPr lang="en-GB" sz="30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glow and grow for your drawing</a:t>
            </a:r>
          </a:p>
          <a:p>
            <a:r>
              <a:rPr lang="en-GB" sz="30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 how the work connects to the artist and the materials you have used. </a:t>
            </a:r>
          </a:p>
          <a:p>
            <a:endParaRPr lang="en-GB" sz="30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 will need to submit your drawing, your opinion and your glow and grow. How you present this is up to you. </a:t>
            </a:r>
          </a:p>
          <a:p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2200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800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  <a:r>
              <a:rPr lang="en-GB" sz="28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r>
              <a:rPr lang="en-GB" sz="28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Space </a:t>
            </a:r>
          </a:p>
          <a:p>
            <a:r>
              <a:rPr lang="en-GB" sz="28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Structure </a:t>
            </a:r>
          </a:p>
          <a:p>
            <a:r>
              <a:rPr lang="en-GB" sz="28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Form </a:t>
            </a:r>
          </a:p>
          <a:p>
            <a:pPr algn="ctr"/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1857" y="5655397"/>
            <a:ext cx="8963199" cy="1271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artist </a:t>
            </a: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Jean </a:t>
            </a:r>
            <a:r>
              <a:rPr lang="en-GB" sz="28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Tinguely</a:t>
            </a:r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- find 3 images which interest you – print out if you can or send to me on a power point </a:t>
            </a:r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8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drawing of a sculpture you could make using found objects around your house. Consider how you can make the objects balance and connect without having to glue them.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Annotate your drawing and consider sustainability throughout </a:t>
            </a:r>
          </a:p>
          <a:p>
            <a:r>
              <a:rPr lang="en-GB" sz="28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3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glow and grow for your drawings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Glow  - what has gone well and what do are you proud of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Grow – What do you think you could do better next time? </a:t>
            </a: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 will need to submit your research, drawing, and your glow and grow. How you present this is up to you. </a:t>
            </a: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500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  <a:r>
              <a:rPr lang="en-GB" sz="25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r>
              <a:rPr lang="en-GB" sz="25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Space </a:t>
            </a:r>
          </a:p>
          <a:p>
            <a:r>
              <a:rPr lang="en-GB" sz="25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Structure </a:t>
            </a:r>
          </a:p>
          <a:p>
            <a:r>
              <a:rPr lang="en-GB" sz="25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Form </a:t>
            </a:r>
          </a:p>
          <a:p>
            <a:endParaRPr lang="en-GB" sz="2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599239" y="4153085"/>
            <a:ext cx="9140636" cy="13721795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500942" y="4453313"/>
            <a:ext cx="3248393" cy="874536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181" y="4289632"/>
            <a:ext cx="1049696" cy="1488849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16439730" y="4559754"/>
            <a:ext cx="2418656" cy="933068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4" name="TextBox 113"/>
          <p:cNvSpPr txBox="1"/>
          <p:nvPr/>
        </p:nvSpPr>
        <p:spPr>
          <a:xfrm>
            <a:off x="20688591" y="5502367"/>
            <a:ext cx="9182682" cy="13095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  <a:endParaRPr lang="en-GB" sz="3200" u="sng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2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artist 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Jean </a:t>
            </a:r>
            <a:r>
              <a:rPr lang="en-GB" sz="32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Tinguely</a:t>
            </a:r>
            <a:r>
              <a:rPr lang="en-GB" sz="32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</a:rPr>
              <a:t> – find 3 images which interest you then write down why they interest you. print out if you can or send to me on a power point </a:t>
            </a:r>
            <a:endParaRPr lang="en-GB" sz="32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32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9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factsheet on Jean </a:t>
            </a:r>
            <a:r>
              <a:rPr lang="en-GB" sz="29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Tinguely</a:t>
            </a:r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, focusing on the reasons behind why he creates the sculptures that he does. What are they based on? What has influenced him? </a:t>
            </a:r>
          </a:p>
          <a:p>
            <a:r>
              <a:rPr lang="en-GB" sz="29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endParaRPr lang="en-GB" sz="2900" u="sng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small sculpture in the style of </a:t>
            </a:r>
            <a:r>
              <a:rPr lang="en-GB" sz="2900" dirty="0" err="1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Tinguely</a:t>
            </a:r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. Consider material use and how to connect the objects together </a:t>
            </a:r>
          </a:p>
          <a:p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Think sustainability. What could you reuse?</a:t>
            </a:r>
          </a:p>
          <a:p>
            <a:endParaRPr lang="en-GB" sz="29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900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4</a:t>
            </a:r>
          </a:p>
          <a:p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glow and grow for your sculpture</a:t>
            </a:r>
          </a:p>
          <a:p>
            <a:r>
              <a:rPr lang="en-GB" sz="29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 how the work connects to the artist and the materials you have used. </a:t>
            </a:r>
          </a:p>
          <a:p>
            <a:endParaRPr lang="en-GB" sz="3000" dirty="0"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Space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Structure 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Form </a:t>
            </a:r>
          </a:p>
          <a:p>
            <a:endParaRPr lang="en-GB" sz="32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180574" y="616273"/>
            <a:ext cx="14940694" cy="1977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9314" tIns="64657" rIns="129314" bIns="64657">
            <a:spAutoFit/>
          </a:bodyPr>
          <a:lstStyle/>
          <a:p>
            <a:pPr algn="ctr"/>
            <a:r>
              <a:rPr lang="en-US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7 Expressive Arts – Art Homework Five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076445" y="2847466"/>
            <a:ext cx="2893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275434" y="18317325"/>
            <a:ext cx="25424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Remember – There is art homework club on Tuesday evenings in A008 3.05-3.35</a:t>
            </a: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Due week commencing____________________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0" y="-2699"/>
            <a:ext cx="16271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Name:</a:t>
            </a:r>
          </a:p>
          <a:p>
            <a:r>
              <a:rPr lang="en-GB" sz="4000" dirty="0"/>
              <a:t>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4364641" y="4568018"/>
            <a:ext cx="1649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11755160" y="4565154"/>
            <a:ext cx="4637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21522803" y="4477157"/>
            <a:ext cx="4047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</a:rPr>
              <a:t>Flamin</a:t>
            </a:r>
            <a:r>
              <a:rPr lang="en-GB" b="1" dirty="0">
                <a:solidFill>
                  <a:srgbClr val="000000"/>
                </a:solidFill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20570248" y="5538465"/>
            <a:ext cx="9140636" cy="2974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10668601" y="5586597"/>
            <a:ext cx="9542722" cy="33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932092" y="5642491"/>
            <a:ext cx="9309979" cy="391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BD7ABBB-753E-4C06-B6ED-24727417BC47}"/>
              </a:ext>
            </a:extLst>
          </p:cNvPr>
          <p:cNvSpPr txBox="1"/>
          <p:nvPr/>
        </p:nvSpPr>
        <p:spPr>
          <a:xfrm>
            <a:off x="22620904" y="637496"/>
            <a:ext cx="6904580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/>
              <a:t>What is annotation </a:t>
            </a:r>
          </a:p>
          <a:p>
            <a:pPr algn="ctr"/>
            <a:r>
              <a:rPr lang="en-US" sz="4000" dirty="0"/>
              <a:t>add notes to (a text or diagram) giving explanation or comment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5661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37997" y="0"/>
            <a:ext cx="30243463" cy="2138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10545903" y="4153407"/>
            <a:ext cx="9547077" cy="13721795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1585" y="4153407"/>
            <a:ext cx="9221937" cy="13721473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643714" y="5555505"/>
            <a:ext cx="9542722" cy="1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what is symbolism. Write a paragraph about what it is, and include images.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into indigenous art and look for symbolism. Create a mood board on indigenous art and send it to me on power point or by hand. This must fill at least an a4 page, and consider presentation.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your own symbolism. This can be drawn or created on the computer. After creating your symbol use other symbols and your own to make a sentence. This must link to the symbol you created.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four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glow and grow (reflection) for your symbol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Glow  - what has gone well and what do are you proud of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Grow – What do you think you could do better next time? </a:t>
            </a: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800" b="1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 will need to submit your research, mood board, symbol, sentence and your reflection. </a:t>
            </a:r>
          </a:p>
          <a:p>
            <a:endParaRPr lang="en-GB" sz="3000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endParaRPr lang="en-GB" sz="22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1857" y="5655397"/>
            <a:ext cx="8963199" cy="1031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what is symbolism. Write a short sentence what it is. 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into indigenous art and look for symbolism. Create a mood board on indigenous art and send it to me on power point or by hand.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your own symbolism. This can be drawn or created on the computer. 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four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glow and grow (reflection) for your symbol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Glow  - what has gone well and what do are you proud of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Grow – What do you think you could do better next time? </a:t>
            </a: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800" b="1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 will need to submit your research, mood board, symbol and your reflection. </a:t>
            </a: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endParaRPr lang="en-GB" sz="2000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599239" y="4153085"/>
            <a:ext cx="9140636" cy="13721795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500942" y="4453313"/>
            <a:ext cx="3248393" cy="874536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181" y="4289632"/>
            <a:ext cx="1049696" cy="1488849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16439730" y="4559754"/>
            <a:ext cx="2418656" cy="933068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4" name="TextBox 113"/>
          <p:cNvSpPr txBox="1"/>
          <p:nvPr/>
        </p:nvSpPr>
        <p:spPr>
          <a:xfrm>
            <a:off x="20688591" y="5502367"/>
            <a:ext cx="9182682" cy="121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what is symbolism. Write a paragraph about what it is, and include images.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into indigenous art and look for symbolism. Create a mood board on indigenous art and send it to me on power point or by hand. This must fill at least an a4 page, and consider presentation.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your own symbolism. This can be drawn or created on the computer. After creating your symbol use other symbols and your own to make a sentence. This must link to the symbol you created. Then create an art piece linking to your sentence and the symbol that you created.</a:t>
            </a:r>
          </a:p>
          <a:p>
            <a:r>
              <a:rPr lang="en-GB" sz="2800" b="1" u="sng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Task four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Write a glow and grow (reflection) for your symbol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Glow  - what has gone well and what do are you proud of </a:t>
            </a:r>
          </a:p>
          <a:p>
            <a:r>
              <a:rPr lang="en-GB" sz="2800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Grow – What do you think you could do better next time? </a:t>
            </a:r>
          </a:p>
          <a:p>
            <a:endParaRPr lang="en-GB" sz="2800" dirty="0">
              <a:solidFill>
                <a:schemeClr val="tx1">
                  <a:lumMod val="5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2800" b="1" dirty="0">
                <a:solidFill>
                  <a:schemeClr val="tx1">
                    <a:lumMod val="5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 will need to submit your research, mood board, symbol, sentence, art linking to your sentence and your reflection.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180574" y="616273"/>
            <a:ext cx="14940694" cy="1977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129314" tIns="64657" rIns="129314" bIns="64657">
            <a:spAutoFit/>
          </a:bodyPr>
          <a:lstStyle/>
          <a:p>
            <a:pPr algn="ctr"/>
            <a:r>
              <a:rPr lang="en-US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8 Expressive Arts – Art Homework Five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076445" y="2847466"/>
            <a:ext cx="2893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275434" y="18317325"/>
            <a:ext cx="25424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Remember – There is art homework club on Tuesday evenings in </a:t>
            </a:r>
            <a:r>
              <a:rPr lang="en-GB" sz="440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A008 3.05-4.00</a:t>
            </a:r>
            <a:endParaRPr lang="en-GB" sz="44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Due week commencing____________________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0" y="-2699"/>
            <a:ext cx="16271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Name:</a:t>
            </a:r>
          </a:p>
          <a:p>
            <a:r>
              <a:rPr lang="en-GB" sz="4000" dirty="0"/>
              <a:t>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4364641" y="4568018"/>
            <a:ext cx="1649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11755160" y="4565154"/>
            <a:ext cx="4637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21522803" y="4477157"/>
            <a:ext cx="4047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</a:rPr>
              <a:t>Flamin</a:t>
            </a:r>
            <a:r>
              <a:rPr lang="en-GB" b="1" dirty="0">
                <a:solidFill>
                  <a:srgbClr val="000000"/>
                </a:solidFill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20570248" y="5538465"/>
            <a:ext cx="9140636" cy="2974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10668601" y="5586597"/>
            <a:ext cx="9542722" cy="33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932092" y="5642491"/>
            <a:ext cx="9309979" cy="391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16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37997" y="0"/>
            <a:ext cx="30243463" cy="21386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8" name="Rectangle 97"/>
          <p:cNvSpPr/>
          <p:nvPr/>
        </p:nvSpPr>
        <p:spPr>
          <a:xfrm>
            <a:off x="10545903" y="4153406"/>
            <a:ext cx="9547077" cy="12291299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1585" y="4153406"/>
            <a:ext cx="9221937" cy="12309547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5400" dirty="0">
              <a:latin typeface="Consolas" panose="020B06090202040302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0599239" y="4153086"/>
            <a:ext cx="9140636" cy="12291620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14" tIns="64657" rIns="129314" bIns="64657" rtlCol="0" anchor="ctr"/>
          <a:lstStyle/>
          <a:p>
            <a:pPr algn="ctr"/>
            <a:endParaRPr lang="en-GB" sz="3000" dirty="0"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500942" y="4453313"/>
            <a:ext cx="3248393" cy="874536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2181" y="4289632"/>
            <a:ext cx="1049696" cy="1488849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16439730" y="4559754"/>
            <a:ext cx="2418656" cy="933068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5" name="Rectangle 114"/>
          <p:cNvSpPr/>
          <p:nvPr/>
        </p:nvSpPr>
        <p:spPr>
          <a:xfrm>
            <a:off x="5882604" y="9084"/>
            <a:ext cx="15195666" cy="19772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129314" tIns="64657" rIns="129314" bIns="64657">
            <a:spAutoFit/>
          </a:bodyPr>
          <a:lstStyle/>
          <a:p>
            <a:pPr algn="ctr"/>
            <a:r>
              <a:rPr lang="en-US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9 Expressive Arts – Art 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076445" y="2847466"/>
            <a:ext cx="2893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387073" y="18485269"/>
            <a:ext cx="254248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/>
            <a:endParaRPr lang="en-GB" sz="44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/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Due: Week starting Monday 5</a:t>
            </a:r>
            <a:r>
              <a:rPr lang="en-GB" sz="4400" baseline="30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th</a:t>
            </a:r>
            <a:r>
              <a:rPr lang="en-GB" sz="4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June 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0" y="-2699"/>
            <a:ext cx="33427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Name:</a:t>
            </a:r>
          </a:p>
          <a:p>
            <a:r>
              <a:rPr lang="en-GB" sz="4000" b="1" dirty="0"/>
              <a:t>Scholar 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4364641" y="4568018"/>
            <a:ext cx="16498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11755160" y="4565154"/>
            <a:ext cx="4637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21522803" y="4477157"/>
            <a:ext cx="4047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000000"/>
                </a:solidFill>
              </a:rPr>
              <a:t>Flamin</a:t>
            </a:r>
            <a:r>
              <a:rPr lang="en-GB" b="1" dirty="0">
                <a:solidFill>
                  <a:srgbClr val="000000"/>
                </a:solidFill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20570248" y="5538465"/>
            <a:ext cx="9140636" cy="2974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10668601" y="5586597"/>
            <a:ext cx="9542722" cy="33776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896472" y="5620373"/>
            <a:ext cx="9309979" cy="39162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25202852" y="19563658"/>
            <a:ext cx="5040612" cy="1744388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C364439-0CE6-448C-B0D0-EC25A91F4652}"/>
              </a:ext>
            </a:extLst>
          </p:cNvPr>
          <p:cNvSpPr/>
          <p:nvPr/>
        </p:nvSpPr>
        <p:spPr>
          <a:xfrm>
            <a:off x="984515" y="5719559"/>
            <a:ext cx="905513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and analyse Jon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Burgerman’s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artwork and describe how he uses the Formal Elements (Colour, Form, Line, Shape, Space, Texture and Pattern). 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power point or word document to present this on </a:t>
            </a:r>
          </a:p>
          <a:p>
            <a:r>
              <a:rPr lang="en-GB" sz="32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doodle character inspired by something you are passionate about. For example, I would create a camera doodle character because I love photography. This can be created by any media, including digital drawing.</a:t>
            </a:r>
          </a:p>
          <a:p>
            <a:endParaRPr lang="en-GB" sz="32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2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Reflect on your artwork and write a Glow and a Grow. This has to be a well-written sentence that explains your opinion.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6228DD-1017-4C33-A651-CD3E1D344B16}"/>
              </a:ext>
            </a:extLst>
          </p:cNvPr>
          <p:cNvSpPr/>
          <p:nvPr/>
        </p:nvSpPr>
        <p:spPr>
          <a:xfrm>
            <a:off x="10792493" y="5726469"/>
            <a:ext cx="9107774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Research and analyse a range of Jon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Burgerman’s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artworks and pick three pieces you enjoy and write your opinion on each. Challenge yourself by comparing them in your written work, and make sure you illustrate your text.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Present this as either a power point or word document </a:t>
            </a:r>
          </a:p>
          <a:p>
            <a:r>
              <a:rPr lang="en-GB" sz="32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three doodle characters that relate to either: nature, sports or food. Use colour theory when deciding your colour choices. Ensure you use Jon </a:t>
            </a:r>
            <a:r>
              <a:rPr lang="en-GB" sz="32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Burgerman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as influence </a:t>
            </a:r>
          </a:p>
          <a:p>
            <a:r>
              <a:rPr lang="en-GB" sz="32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Reflect on which character was the most successful and why, as well as, which was the least successful and why. Add this to </a:t>
            </a:r>
            <a:r>
              <a:rPr lang="en-GB" sz="320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power point </a:t>
            </a:r>
            <a:r>
              <a:rPr lang="en-GB" sz="32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or word document or it can be hand written on the back of </a:t>
            </a:r>
            <a:r>
              <a:rPr lang="en-GB" sz="320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your designs 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81FEE1-31D7-4FE9-A6F2-7AD490BDF15D}"/>
              </a:ext>
            </a:extLst>
          </p:cNvPr>
          <p:cNvSpPr/>
          <p:nvPr/>
        </p:nvSpPr>
        <p:spPr>
          <a:xfrm>
            <a:off x="20712168" y="5580817"/>
            <a:ext cx="9056698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Create a well-thought out </a:t>
            </a:r>
            <a:r>
              <a:rPr lang="en-GB" sz="3000" b="1" u="sng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poster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that focuses on Jon </a:t>
            </a:r>
            <a:r>
              <a:rPr lang="en-GB" sz="3000" dirty="0" err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Bugerman</a:t>
            </a: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 or another doodle artist of your choice. It must include how they use each of the Formal Elements and your overall opinion of their style of art.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r>
              <a:rPr lang="en-GB" sz="3000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Design an item of clothing which includes a doodle which shows clear influence from </a:t>
            </a:r>
            <a:r>
              <a:rPr lang="en-GB" sz="3000" dirty="0" err="1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Burgerman</a:t>
            </a:r>
            <a:r>
              <a:rPr lang="en-GB" sz="3000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 or your chosen artists style. Copies of shoe, t-shirt or phone case outlines are available in the Art room.</a:t>
            </a:r>
          </a:p>
          <a:p>
            <a:endParaRPr lang="en-GB" sz="3000" dirty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r>
              <a:rPr lang="en-GB" sz="3000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Answer the following questions about your design:</a:t>
            </a:r>
          </a:p>
          <a:p>
            <a:pPr marL="514350" indent="-514350">
              <a:buAutoNum type="arabicPeriod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How did you use colour in your design?</a:t>
            </a:r>
          </a:p>
          <a:p>
            <a:pPr marL="514350" indent="-514350">
              <a:buAutoNum type="arabicPeriod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How did you use line in your design?</a:t>
            </a:r>
          </a:p>
          <a:p>
            <a:pPr marL="514350" indent="-514350">
              <a:buAutoNum type="arabicPeriod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What went well?</a:t>
            </a:r>
          </a:p>
          <a:p>
            <a:pPr marL="514350" indent="-514350">
              <a:buAutoNum type="arabicPeriod"/>
            </a:pPr>
            <a:r>
              <a:rPr lang="en-GB" sz="30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What would you change to improve your design?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78E161-DFC6-56E6-2ADB-DA582C7C7382}"/>
              </a:ext>
            </a:extLst>
          </p:cNvPr>
          <p:cNvSpPr txBox="1"/>
          <p:nvPr/>
        </p:nvSpPr>
        <p:spPr>
          <a:xfrm>
            <a:off x="510901" y="16713934"/>
            <a:ext cx="2953973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Please speak to your teacher if you need support with printing, art materials, internet access or emailing 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71194C-8013-1141-8E57-1B08697D837C}"/>
              </a:ext>
            </a:extLst>
          </p:cNvPr>
          <p:cNvSpPr txBox="1"/>
          <p:nvPr/>
        </p:nvSpPr>
        <p:spPr>
          <a:xfrm>
            <a:off x="21078270" y="10142"/>
            <a:ext cx="9076362" cy="25853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5400" b="1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Homework support club </a:t>
            </a:r>
            <a:r>
              <a:rPr lang="en-GB" sz="5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Every Tuesday</a:t>
            </a:r>
          </a:p>
          <a:p>
            <a:pPr algn="ctr"/>
            <a:r>
              <a:rPr lang="en-GB" sz="5400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Aharoni" pitchFamily="2" charset="-79"/>
              </a:rPr>
              <a:t>3.05 – 4pm</a:t>
            </a:r>
          </a:p>
        </p:txBody>
      </p:sp>
    </p:spTree>
    <p:extLst>
      <p:ext uri="{BB962C8B-B14F-4D97-AF65-F5344CB8AC3E}">
        <p14:creationId xmlns:p14="http://schemas.microsoft.com/office/powerpoint/2010/main" val="3891776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8CD209AE03F4DADE98A0BAC5D9169" ma:contentTypeVersion="15" ma:contentTypeDescription="Create a new document." ma:contentTypeScope="" ma:versionID="1d882b6805b86f3286d8bcc63d2b3c72">
  <xsd:schema xmlns:xsd="http://www.w3.org/2001/XMLSchema" xmlns:xs="http://www.w3.org/2001/XMLSchema" xmlns:p="http://schemas.microsoft.com/office/2006/metadata/properties" xmlns:ns3="d91926e4-010a-43be-a2b5-9142c9a479b6" xmlns:ns4="e9f6ad42-2581-4522-83b6-193318e48e76" targetNamespace="http://schemas.microsoft.com/office/2006/metadata/properties" ma:root="true" ma:fieldsID="55e38355e7a548dbdd15ecfb49bcd146" ns3:_="" ns4:_="">
    <xsd:import namespace="d91926e4-010a-43be-a2b5-9142c9a479b6"/>
    <xsd:import namespace="e9f6ad42-2581-4522-83b6-193318e48e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926e4-010a-43be-a2b5-9142c9a479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6ad42-2581-4522-83b6-193318e48e7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1926e4-010a-43be-a2b5-9142c9a479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39F65-2BF9-45CC-9659-AEA4F60912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1926e4-010a-43be-a2b5-9142c9a479b6"/>
    <ds:schemaRef ds:uri="e9f6ad42-2581-4522-83b6-193318e48e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CC151B-BE07-489B-9543-5EEB4AE4EAD1}">
  <ds:schemaRefs>
    <ds:schemaRef ds:uri="http://schemas.openxmlformats.org/package/2006/metadata/core-properties"/>
    <ds:schemaRef ds:uri="http://purl.org/dc/dcmitype/"/>
    <ds:schemaRef ds:uri="http://purl.org/dc/terms/"/>
    <ds:schemaRef ds:uri="e9f6ad42-2581-4522-83b6-193318e48e76"/>
    <ds:schemaRef ds:uri="d91926e4-010a-43be-a2b5-9142c9a479b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856A422-FFF1-49BF-9392-AFEB2B212D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79</TotalTime>
  <Words>1455</Words>
  <Application>Microsoft Office PowerPoint</Application>
  <PresentationFormat>Custom</PresentationFormat>
  <Paragraphs>155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Consolas</vt:lpstr>
      <vt:lpstr>Thermal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Rutter</dc:creator>
  <cp:lastModifiedBy>L Rees Staff 8304169</cp:lastModifiedBy>
  <cp:revision>156</cp:revision>
  <cp:lastPrinted>2015-07-17T08:38:55Z</cp:lastPrinted>
  <dcterms:created xsi:type="dcterms:W3CDTF">2014-01-13T14:16:02Z</dcterms:created>
  <dcterms:modified xsi:type="dcterms:W3CDTF">2023-04-21T10:18:02Z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0x0101005F58CD209AE03F4DADE98A0BAC5D9169</vt:lpwstr>
  </property>
</Properties>
</file>