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D21B76-6623-43FE-AF6B-0DD37309E21A}" type="doc">
      <dgm:prSet loTypeId="urn:microsoft.com/office/officeart/2005/8/layout/pList2" loCatId="list" qsTypeId="urn:microsoft.com/office/officeart/2005/8/quickstyle/simple1" qsCatId="simple" csTypeId="urn:microsoft.com/office/officeart/2005/8/colors/accent0_1" csCatId="mainScheme" phldr="1"/>
      <dgm:spPr/>
    </dgm:pt>
    <dgm:pt modelId="{47125131-AB23-453D-B503-B35C237D7EE9}">
      <dgm:prSet phldrT="[Text]" custT="1"/>
      <dgm:spPr/>
      <dgm:t>
        <a:bodyPr/>
        <a:lstStyle/>
        <a:p>
          <a:pPr algn="l"/>
          <a:r>
            <a:rPr lang="en-GB" sz="1200" b="0" dirty="0" smtClean="0"/>
            <a:t>The battle started a 9.oo am. </a:t>
          </a:r>
        </a:p>
        <a:p>
          <a:pPr algn="l"/>
          <a:r>
            <a:rPr lang="en-GB" sz="1200" b="0" dirty="0" smtClean="0"/>
            <a:t>The archers walked up to Senlac Hill and fired a volley of arrows.  </a:t>
          </a:r>
        </a:p>
        <a:p>
          <a:pPr algn="l"/>
          <a:r>
            <a:rPr lang="en-GB" sz="1200" b="0" dirty="0" smtClean="0"/>
            <a:t>Some of the Norman infantry  charged up the hill but were blocked by the </a:t>
          </a:r>
          <a:r>
            <a:rPr lang="en-GB" sz="1200" b="0" dirty="0" err="1" smtClean="0"/>
            <a:t>housecarls</a:t>
          </a:r>
          <a:r>
            <a:rPr lang="en-GB" sz="1200" b="0" dirty="0" smtClean="0"/>
            <a:t>. </a:t>
          </a:r>
        </a:p>
        <a:p>
          <a:pPr algn="l"/>
          <a:r>
            <a:rPr lang="en-GB" sz="1200" b="0" dirty="0" smtClean="0"/>
            <a:t>The Anglo-Saxons’ main form of defence  was the shield wall. </a:t>
          </a:r>
        </a:p>
        <a:p>
          <a:pPr algn="l"/>
          <a:r>
            <a:rPr lang="en-GB" sz="1200" b="0" dirty="0" err="1" smtClean="0"/>
            <a:t>Housecarls</a:t>
          </a:r>
          <a:r>
            <a:rPr lang="en-GB" sz="1200" b="0" dirty="0" smtClean="0"/>
            <a:t> overlapped their circular shields and this was a very effective way of defending their position. </a:t>
          </a:r>
          <a:endParaRPr lang="en-GB" sz="1200" b="0" dirty="0"/>
        </a:p>
      </dgm:t>
    </dgm:pt>
    <dgm:pt modelId="{C16A0332-89CC-44EC-94E7-D9D50CAD8A47}" type="parTrans" cxnId="{D63C131E-2059-4654-97E5-D4FEC86F2844}">
      <dgm:prSet/>
      <dgm:spPr/>
      <dgm:t>
        <a:bodyPr/>
        <a:lstStyle/>
        <a:p>
          <a:endParaRPr lang="en-GB"/>
        </a:p>
      </dgm:t>
    </dgm:pt>
    <dgm:pt modelId="{F8074A81-27F6-465E-8CB3-0D122B7F6DA4}" type="sibTrans" cxnId="{D63C131E-2059-4654-97E5-D4FEC86F2844}">
      <dgm:prSet/>
      <dgm:spPr/>
      <dgm:t>
        <a:bodyPr/>
        <a:lstStyle/>
        <a:p>
          <a:endParaRPr lang="en-GB"/>
        </a:p>
      </dgm:t>
    </dgm:pt>
    <dgm:pt modelId="{21DFBB7C-FC03-49EE-953B-5706E35283D7}">
      <dgm:prSet phldrT="[Text]" custT="1"/>
      <dgm:spPr/>
      <dgm:t>
        <a:bodyPr/>
        <a:lstStyle/>
        <a:p>
          <a:pPr algn="l"/>
          <a:r>
            <a:rPr lang="en-GB" sz="1200" dirty="0" smtClean="0"/>
            <a:t>4pm: </a:t>
          </a:r>
        </a:p>
        <a:p>
          <a:pPr algn="l"/>
          <a:r>
            <a:rPr lang="en-GB" sz="1200" dirty="0" smtClean="0"/>
            <a:t>By this time the Anglo-Saxon shield wall was beginning to disintegrate and the Normans began to attack and  break through the sides of the wall.  The remaining </a:t>
          </a:r>
          <a:r>
            <a:rPr lang="en-GB" sz="1200" dirty="0" err="1" smtClean="0"/>
            <a:t>housecarls</a:t>
          </a:r>
          <a:r>
            <a:rPr lang="en-GB" sz="1200" dirty="0" smtClean="0"/>
            <a:t> fell into a defensive position around Harold. It was at this time that King Harold was killed. Seeing his death, the </a:t>
          </a:r>
          <a:r>
            <a:rPr lang="en-GB" sz="1200" dirty="0" err="1" smtClean="0"/>
            <a:t>fyrd</a:t>
          </a:r>
          <a:r>
            <a:rPr lang="en-GB" sz="1200" dirty="0" smtClean="0"/>
            <a:t> broke ranks and fled. </a:t>
          </a:r>
          <a:endParaRPr lang="en-GB" sz="1200" dirty="0"/>
        </a:p>
      </dgm:t>
    </dgm:pt>
    <dgm:pt modelId="{7FEBE234-D6B6-431E-B90C-036FA7C9FB8D}" type="parTrans" cxnId="{45602C78-3CC1-4304-A369-13CAE4A6F541}">
      <dgm:prSet/>
      <dgm:spPr/>
      <dgm:t>
        <a:bodyPr/>
        <a:lstStyle/>
        <a:p>
          <a:endParaRPr lang="en-GB"/>
        </a:p>
      </dgm:t>
    </dgm:pt>
    <dgm:pt modelId="{F05A41E1-FED9-46E8-B94B-587DA189D383}" type="sibTrans" cxnId="{45602C78-3CC1-4304-A369-13CAE4A6F541}">
      <dgm:prSet/>
      <dgm:spPr/>
      <dgm:t>
        <a:bodyPr/>
        <a:lstStyle/>
        <a:p>
          <a:endParaRPr lang="en-GB"/>
        </a:p>
      </dgm:t>
    </dgm:pt>
    <dgm:pt modelId="{70DF3ECE-9E69-44D3-9592-B2AC3AA0517E}">
      <dgm:prSet custT="1"/>
      <dgm:spPr/>
      <dgm:t>
        <a:bodyPr/>
        <a:lstStyle/>
        <a:p>
          <a:pPr algn="l"/>
          <a:r>
            <a:rPr lang="en-GB" sz="1300" dirty="0" smtClean="0"/>
            <a:t>After the first Norman attack failed, a section of the Norman army ran away from the Norman line. </a:t>
          </a:r>
        </a:p>
        <a:p>
          <a:pPr algn="l"/>
          <a:r>
            <a:rPr lang="en-GB" sz="1300" dirty="0" smtClean="0"/>
            <a:t>Members of the </a:t>
          </a:r>
          <a:r>
            <a:rPr lang="en-GB" sz="1300" dirty="0" err="1" smtClean="0"/>
            <a:t>Fyrd</a:t>
          </a:r>
          <a:r>
            <a:rPr lang="en-GB" sz="1300" dirty="0" smtClean="0"/>
            <a:t> ran after them but became stuck in the marshy land at the bottom of Senlac hill. The Normans turned and slaughtered the Anglo-Saxons who chased them. This tactic became known as the feigned retreat it slowly drained the shield wall of Anglo-Saxons. </a:t>
          </a:r>
          <a:endParaRPr lang="en-GB" sz="1300" dirty="0"/>
        </a:p>
      </dgm:t>
    </dgm:pt>
    <dgm:pt modelId="{C952B825-4B24-4A14-890F-59E5625BA55C}" type="parTrans" cxnId="{7EC3A7A1-F83C-4147-95EE-25B90FF7BB8E}">
      <dgm:prSet/>
      <dgm:spPr/>
      <dgm:t>
        <a:bodyPr/>
        <a:lstStyle/>
        <a:p>
          <a:endParaRPr lang="en-GB"/>
        </a:p>
      </dgm:t>
    </dgm:pt>
    <dgm:pt modelId="{2C5F98E5-7238-4FE8-A52C-98D91D375D3B}" type="sibTrans" cxnId="{7EC3A7A1-F83C-4147-95EE-25B90FF7BB8E}">
      <dgm:prSet/>
      <dgm:spPr/>
      <dgm:t>
        <a:bodyPr/>
        <a:lstStyle/>
        <a:p>
          <a:endParaRPr lang="en-GB"/>
        </a:p>
      </dgm:t>
    </dgm:pt>
    <dgm:pt modelId="{E739E917-DC77-4EC4-8017-4705A5154496}">
      <dgm:prSet custT="1"/>
      <dgm:spPr/>
      <dgm:t>
        <a:bodyPr/>
        <a:lstStyle/>
        <a:p>
          <a:pPr algn="l"/>
          <a:r>
            <a:rPr lang="en-GB" sz="1200" b="1" dirty="0" smtClean="0"/>
            <a:t>Midday: </a:t>
          </a:r>
          <a:r>
            <a:rPr lang="en-GB" sz="1200" dirty="0" smtClean="0"/>
            <a:t>There was a break in the fighting to allow both sides to remove their dead and wounded. </a:t>
          </a:r>
        </a:p>
        <a:p>
          <a:pPr algn="l"/>
          <a:r>
            <a:rPr lang="en-GB" sz="1200" dirty="0" smtClean="0"/>
            <a:t>William changed his tactics and moved his archers from the front of the battlefield to behind the infantry.  The change in position  of the archers meant that, rather than flying over the heads of the horsecars, their arrows hit the Anglo-Saxon army squarely and caught them by surprise. </a:t>
          </a:r>
          <a:endParaRPr lang="en-GB" sz="1200" dirty="0"/>
        </a:p>
      </dgm:t>
    </dgm:pt>
    <dgm:pt modelId="{E53F34B4-9BA4-47E3-8FE7-F08D5C89F66D}" type="parTrans" cxnId="{A92DD483-A852-4357-B659-D077523ACE74}">
      <dgm:prSet/>
      <dgm:spPr/>
      <dgm:t>
        <a:bodyPr/>
        <a:lstStyle/>
        <a:p>
          <a:endParaRPr lang="en-GB"/>
        </a:p>
      </dgm:t>
    </dgm:pt>
    <dgm:pt modelId="{8EF97E7C-6B2F-4E57-9C81-1A82264499B3}" type="sibTrans" cxnId="{A92DD483-A852-4357-B659-D077523ACE74}">
      <dgm:prSet/>
      <dgm:spPr/>
      <dgm:t>
        <a:bodyPr/>
        <a:lstStyle/>
        <a:p>
          <a:endParaRPr lang="en-GB"/>
        </a:p>
      </dgm:t>
    </dgm:pt>
    <dgm:pt modelId="{350F8C03-31C2-4C1E-83DD-DE0E158B370E}">
      <dgm:prSet custT="1"/>
      <dgm:spPr/>
      <dgm:t>
        <a:bodyPr/>
        <a:lstStyle/>
        <a:p>
          <a:pPr algn="l"/>
          <a:r>
            <a:rPr lang="en-GB" sz="1200" dirty="0" smtClean="0"/>
            <a:t>William ordered his cavalry to charge which led to heavy casualties on both sides. Harold’s troops managed to stay in formation but the Normans deployed their feigned retreat again. Both sides suffered heavy losses and William ordered his knights to dismount and attack on foot. At the same time his archers fired their arrows and the knights and infantry charged at the Anglo-Saxons. </a:t>
          </a:r>
          <a:endParaRPr lang="en-GB" sz="1200" dirty="0"/>
        </a:p>
      </dgm:t>
    </dgm:pt>
    <dgm:pt modelId="{861A37C2-CE62-4488-847D-77671849A26D}" type="parTrans" cxnId="{14EA7F1E-EBC9-477B-AF61-6CA151400584}">
      <dgm:prSet/>
      <dgm:spPr/>
      <dgm:t>
        <a:bodyPr/>
        <a:lstStyle/>
        <a:p>
          <a:endParaRPr lang="en-GB"/>
        </a:p>
      </dgm:t>
    </dgm:pt>
    <dgm:pt modelId="{14286B4D-8CF6-4F53-B6DE-CD615D0FC58A}" type="sibTrans" cxnId="{14EA7F1E-EBC9-477B-AF61-6CA151400584}">
      <dgm:prSet/>
      <dgm:spPr/>
      <dgm:t>
        <a:bodyPr/>
        <a:lstStyle/>
        <a:p>
          <a:endParaRPr lang="en-GB"/>
        </a:p>
      </dgm:t>
    </dgm:pt>
    <dgm:pt modelId="{2AB52F85-B5C5-46BA-B0A3-F62DA8A42ECA}" type="pres">
      <dgm:prSet presAssocID="{DED21B76-6623-43FE-AF6B-0DD37309E21A}" presName="Name0" presStyleCnt="0">
        <dgm:presLayoutVars>
          <dgm:dir/>
          <dgm:resizeHandles val="exact"/>
        </dgm:presLayoutVars>
      </dgm:prSet>
      <dgm:spPr/>
    </dgm:pt>
    <dgm:pt modelId="{DCEC905E-ECC4-4CDB-A1B0-4C0D136A17FC}" type="pres">
      <dgm:prSet presAssocID="{DED21B76-6623-43FE-AF6B-0DD37309E21A}" presName="bkgdShp" presStyleLbl="alignAccFollowNode1" presStyleIdx="0" presStyleCnt="1" custLinFactNeighborX="-598" custLinFactNeighborY="-1574"/>
      <dgm:spPr/>
    </dgm:pt>
    <dgm:pt modelId="{7F3090C2-8961-4DEE-9199-D27B9D629233}" type="pres">
      <dgm:prSet presAssocID="{DED21B76-6623-43FE-AF6B-0DD37309E21A}" presName="linComp" presStyleCnt="0"/>
      <dgm:spPr/>
    </dgm:pt>
    <dgm:pt modelId="{CC7B2B62-308D-4389-8911-B90FA7E9663B}" type="pres">
      <dgm:prSet presAssocID="{47125131-AB23-453D-B503-B35C237D7EE9}" presName="compNode" presStyleCnt="0"/>
      <dgm:spPr/>
    </dgm:pt>
    <dgm:pt modelId="{7D1C74FD-3BA0-4D25-A428-69B8F150C5A5}" type="pres">
      <dgm:prSet presAssocID="{47125131-AB23-453D-B503-B35C237D7EE9}" presName="node" presStyleLbl="node1" presStyleIdx="0" presStyleCnt="5" custScaleX="195930">
        <dgm:presLayoutVars>
          <dgm:bulletEnabled val="1"/>
        </dgm:presLayoutVars>
      </dgm:prSet>
      <dgm:spPr/>
      <dgm:t>
        <a:bodyPr/>
        <a:lstStyle/>
        <a:p>
          <a:endParaRPr lang="en-GB"/>
        </a:p>
      </dgm:t>
    </dgm:pt>
    <dgm:pt modelId="{0BE4C7C1-4249-4B37-984F-DDA3FA294EE7}" type="pres">
      <dgm:prSet presAssocID="{47125131-AB23-453D-B503-B35C237D7EE9}" presName="invisiNode" presStyleLbl="node1" presStyleIdx="0" presStyleCnt="5"/>
      <dgm:spPr/>
    </dgm:pt>
    <dgm:pt modelId="{787A55F5-AEF1-4778-93C0-BA8744ED0EFF}" type="pres">
      <dgm:prSet presAssocID="{47125131-AB23-453D-B503-B35C237D7EE9}" presName="imagNode" presStyleLbl="fgImgPlace1" presStyleIdx="0" presStyleCnt="5" custScaleX="154153" custScaleY="97750"/>
      <dgm:spPr>
        <a:blipFill rotWithShape="1">
          <a:blip xmlns:r="http://schemas.openxmlformats.org/officeDocument/2006/relationships" r:embed="rId1"/>
          <a:stretch>
            <a:fillRect/>
          </a:stretch>
        </a:blipFill>
      </dgm:spPr>
    </dgm:pt>
    <dgm:pt modelId="{C4513571-5132-4A3F-9735-177D4C753C98}" type="pres">
      <dgm:prSet presAssocID="{F8074A81-27F6-465E-8CB3-0D122B7F6DA4}" presName="sibTrans" presStyleLbl="sibTrans2D1" presStyleIdx="0" presStyleCnt="0"/>
      <dgm:spPr/>
      <dgm:t>
        <a:bodyPr/>
        <a:lstStyle/>
        <a:p>
          <a:endParaRPr lang="en-GB"/>
        </a:p>
      </dgm:t>
    </dgm:pt>
    <dgm:pt modelId="{81270993-8AFA-4963-BDF5-4A6FE196F1FF}" type="pres">
      <dgm:prSet presAssocID="{70DF3ECE-9E69-44D3-9592-B2AC3AA0517E}" presName="compNode" presStyleCnt="0"/>
      <dgm:spPr/>
    </dgm:pt>
    <dgm:pt modelId="{0970F157-E3FB-47AE-8F58-308D37AA77E2}" type="pres">
      <dgm:prSet presAssocID="{70DF3ECE-9E69-44D3-9592-B2AC3AA0517E}" presName="node" presStyleLbl="node1" presStyleIdx="1" presStyleCnt="5" custScaleX="201530">
        <dgm:presLayoutVars>
          <dgm:bulletEnabled val="1"/>
        </dgm:presLayoutVars>
      </dgm:prSet>
      <dgm:spPr/>
      <dgm:t>
        <a:bodyPr/>
        <a:lstStyle/>
        <a:p>
          <a:endParaRPr lang="en-GB"/>
        </a:p>
      </dgm:t>
    </dgm:pt>
    <dgm:pt modelId="{030BE628-AB15-4B0F-BD84-6BDA8D888DFD}" type="pres">
      <dgm:prSet presAssocID="{70DF3ECE-9E69-44D3-9592-B2AC3AA0517E}" presName="invisiNode" presStyleLbl="node1" presStyleIdx="1" presStyleCnt="5"/>
      <dgm:spPr/>
    </dgm:pt>
    <dgm:pt modelId="{41196A08-57A4-46F5-81C2-5F05EE0EEC01}" type="pres">
      <dgm:prSet presAssocID="{70DF3ECE-9E69-44D3-9592-B2AC3AA0517E}" presName="imagNode" presStyleLbl="fgImgPlace1" presStyleIdx="1" presStyleCnt="5" custScaleX="129489"/>
      <dgm:spPr>
        <a:blipFill rotWithShape="1">
          <a:blip xmlns:r="http://schemas.openxmlformats.org/officeDocument/2006/relationships" r:embed="rId2"/>
          <a:stretch>
            <a:fillRect/>
          </a:stretch>
        </a:blipFill>
      </dgm:spPr>
    </dgm:pt>
    <dgm:pt modelId="{7E14EC3F-A96F-46E6-AEFF-9328D19311E2}" type="pres">
      <dgm:prSet presAssocID="{2C5F98E5-7238-4FE8-A52C-98D91D375D3B}" presName="sibTrans" presStyleLbl="sibTrans2D1" presStyleIdx="0" presStyleCnt="0"/>
      <dgm:spPr/>
      <dgm:t>
        <a:bodyPr/>
        <a:lstStyle/>
        <a:p>
          <a:endParaRPr lang="en-GB"/>
        </a:p>
      </dgm:t>
    </dgm:pt>
    <dgm:pt modelId="{5A4E6069-2245-48D2-AF88-675588ACA3B2}" type="pres">
      <dgm:prSet presAssocID="{E739E917-DC77-4EC4-8017-4705A5154496}" presName="compNode" presStyleCnt="0"/>
      <dgm:spPr/>
    </dgm:pt>
    <dgm:pt modelId="{F09BF99B-D640-4263-B187-F19673DA3D50}" type="pres">
      <dgm:prSet presAssocID="{E739E917-DC77-4EC4-8017-4705A5154496}" presName="node" presStyleLbl="node1" presStyleIdx="2" presStyleCnt="5" custScaleX="200490" custScaleY="99836">
        <dgm:presLayoutVars>
          <dgm:bulletEnabled val="1"/>
        </dgm:presLayoutVars>
      </dgm:prSet>
      <dgm:spPr/>
      <dgm:t>
        <a:bodyPr/>
        <a:lstStyle/>
        <a:p>
          <a:endParaRPr lang="en-GB"/>
        </a:p>
      </dgm:t>
    </dgm:pt>
    <dgm:pt modelId="{C819857A-17FE-4F89-8364-CA6FD152BA41}" type="pres">
      <dgm:prSet presAssocID="{E739E917-DC77-4EC4-8017-4705A5154496}" presName="invisiNode" presStyleLbl="node1" presStyleIdx="2" presStyleCnt="5"/>
      <dgm:spPr/>
    </dgm:pt>
    <dgm:pt modelId="{60973DC4-D2B3-4F60-B5F8-46544750970C}" type="pres">
      <dgm:prSet presAssocID="{E739E917-DC77-4EC4-8017-4705A5154496}" presName="imagNode" presStyleLbl="fgImgPlace1" presStyleIdx="2" presStyleCnt="5" custScaleX="142047"/>
      <dgm:spPr>
        <a:blipFill rotWithShape="1">
          <a:blip xmlns:r="http://schemas.openxmlformats.org/officeDocument/2006/relationships" r:embed="rId3"/>
          <a:stretch>
            <a:fillRect/>
          </a:stretch>
        </a:blipFill>
      </dgm:spPr>
    </dgm:pt>
    <dgm:pt modelId="{69583F62-B755-4089-9F4C-930930A209F4}" type="pres">
      <dgm:prSet presAssocID="{8EF97E7C-6B2F-4E57-9C81-1A82264499B3}" presName="sibTrans" presStyleLbl="sibTrans2D1" presStyleIdx="0" presStyleCnt="0"/>
      <dgm:spPr/>
      <dgm:t>
        <a:bodyPr/>
        <a:lstStyle/>
        <a:p>
          <a:endParaRPr lang="en-GB"/>
        </a:p>
      </dgm:t>
    </dgm:pt>
    <dgm:pt modelId="{7DF1D9E1-B1E2-4C25-AF2B-CB7A28B8381D}" type="pres">
      <dgm:prSet presAssocID="{350F8C03-31C2-4C1E-83DD-DE0E158B370E}" presName="compNode" presStyleCnt="0"/>
      <dgm:spPr/>
    </dgm:pt>
    <dgm:pt modelId="{5C3D9CB5-B643-4E75-BC9D-9E45E77CC740}" type="pres">
      <dgm:prSet presAssocID="{350F8C03-31C2-4C1E-83DD-DE0E158B370E}" presName="node" presStyleLbl="node1" presStyleIdx="3" presStyleCnt="5" custScaleX="188830" custLinFactNeighborX="-5437" custLinFactNeighborY="690">
        <dgm:presLayoutVars>
          <dgm:bulletEnabled val="1"/>
        </dgm:presLayoutVars>
      </dgm:prSet>
      <dgm:spPr/>
      <dgm:t>
        <a:bodyPr/>
        <a:lstStyle/>
        <a:p>
          <a:endParaRPr lang="en-GB"/>
        </a:p>
      </dgm:t>
    </dgm:pt>
    <dgm:pt modelId="{01312858-BDFE-4C1F-8910-6CB01701A110}" type="pres">
      <dgm:prSet presAssocID="{350F8C03-31C2-4C1E-83DD-DE0E158B370E}" presName="invisiNode" presStyleLbl="node1" presStyleIdx="3" presStyleCnt="5"/>
      <dgm:spPr/>
    </dgm:pt>
    <dgm:pt modelId="{C108C70E-39B1-4BC6-9609-66F7B095E633}" type="pres">
      <dgm:prSet presAssocID="{350F8C03-31C2-4C1E-83DD-DE0E158B370E}" presName="imagNode" presStyleLbl="fgImgPlace1" presStyleIdx="3" presStyleCnt="5" custScaleX="147142"/>
      <dgm:spPr>
        <a:blipFill rotWithShape="1">
          <a:blip xmlns:r="http://schemas.openxmlformats.org/officeDocument/2006/relationships" r:embed="rId4"/>
          <a:stretch>
            <a:fillRect/>
          </a:stretch>
        </a:blipFill>
      </dgm:spPr>
    </dgm:pt>
    <dgm:pt modelId="{6E540954-E974-4FBD-9751-D1606B83ADD8}" type="pres">
      <dgm:prSet presAssocID="{14286B4D-8CF6-4F53-B6DE-CD615D0FC58A}" presName="sibTrans" presStyleLbl="sibTrans2D1" presStyleIdx="0" presStyleCnt="0"/>
      <dgm:spPr/>
      <dgm:t>
        <a:bodyPr/>
        <a:lstStyle/>
        <a:p>
          <a:endParaRPr lang="en-GB"/>
        </a:p>
      </dgm:t>
    </dgm:pt>
    <dgm:pt modelId="{5F7DD3FC-D0B3-4D56-8410-F8C8CAAE6D47}" type="pres">
      <dgm:prSet presAssocID="{21DFBB7C-FC03-49EE-953B-5706E35283D7}" presName="compNode" presStyleCnt="0"/>
      <dgm:spPr/>
    </dgm:pt>
    <dgm:pt modelId="{8C49D7CE-11DA-414D-A795-76F60D1A5942}" type="pres">
      <dgm:prSet presAssocID="{21DFBB7C-FC03-49EE-953B-5706E35283D7}" presName="node" presStyleLbl="node1" presStyleIdx="4" presStyleCnt="5" custScaleX="159447">
        <dgm:presLayoutVars>
          <dgm:bulletEnabled val="1"/>
        </dgm:presLayoutVars>
      </dgm:prSet>
      <dgm:spPr/>
      <dgm:t>
        <a:bodyPr/>
        <a:lstStyle/>
        <a:p>
          <a:endParaRPr lang="en-GB"/>
        </a:p>
      </dgm:t>
    </dgm:pt>
    <dgm:pt modelId="{B482F3C3-DA31-456B-AEAD-B6DB78027C90}" type="pres">
      <dgm:prSet presAssocID="{21DFBB7C-FC03-49EE-953B-5706E35283D7}" presName="invisiNode" presStyleLbl="node1" presStyleIdx="4" presStyleCnt="5"/>
      <dgm:spPr/>
    </dgm:pt>
    <dgm:pt modelId="{004B44A7-E718-48E0-AF4D-0271D6868843}" type="pres">
      <dgm:prSet presAssocID="{21DFBB7C-FC03-49EE-953B-5706E35283D7}" presName="imagNode" presStyleLbl="fgImgPlace1" presStyleIdx="4" presStyleCnt="5" custScaleX="191323"/>
      <dgm:spPr>
        <a:blipFill rotWithShape="1">
          <a:blip xmlns:r="http://schemas.openxmlformats.org/officeDocument/2006/relationships" r:embed="rId5"/>
          <a:stretch>
            <a:fillRect/>
          </a:stretch>
        </a:blipFill>
      </dgm:spPr>
    </dgm:pt>
  </dgm:ptLst>
  <dgm:cxnLst>
    <dgm:cxn modelId="{F30D5A8A-3CB3-4F26-BBB6-EAE96EA7E62D}" type="presOf" srcId="{8EF97E7C-6B2F-4E57-9C81-1A82264499B3}" destId="{69583F62-B755-4089-9F4C-930930A209F4}" srcOrd="0" destOrd="0" presId="urn:microsoft.com/office/officeart/2005/8/layout/pList2"/>
    <dgm:cxn modelId="{EA23E52B-74CA-48FB-AC85-A5041E75095E}" type="presOf" srcId="{F8074A81-27F6-465E-8CB3-0D122B7F6DA4}" destId="{C4513571-5132-4A3F-9735-177D4C753C98}" srcOrd="0" destOrd="0" presId="urn:microsoft.com/office/officeart/2005/8/layout/pList2"/>
    <dgm:cxn modelId="{ECBF02E8-C153-48B1-A39F-D19A549BF498}" type="presOf" srcId="{21DFBB7C-FC03-49EE-953B-5706E35283D7}" destId="{8C49D7CE-11DA-414D-A795-76F60D1A5942}" srcOrd="0" destOrd="0" presId="urn:microsoft.com/office/officeart/2005/8/layout/pList2"/>
    <dgm:cxn modelId="{75A559CE-C0EC-49FD-AE64-22430F041FF2}" type="presOf" srcId="{350F8C03-31C2-4C1E-83DD-DE0E158B370E}" destId="{5C3D9CB5-B643-4E75-BC9D-9E45E77CC740}" srcOrd="0" destOrd="0" presId="urn:microsoft.com/office/officeart/2005/8/layout/pList2"/>
    <dgm:cxn modelId="{9C5435D8-7A87-4687-87CC-3C7D5C5B3B80}" type="presOf" srcId="{DED21B76-6623-43FE-AF6B-0DD37309E21A}" destId="{2AB52F85-B5C5-46BA-B0A3-F62DA8A42ECA}" srcOrd="0" destOrd="0" presId="urn:microsoft.com/office/officeart/2005/8/layout/pList2"/>
    <dgm:cxn modelId="{DABCBC39-A19E-4104-A6CF-68CEADE26EE1}" type="presOf" srcId="{70DF3ECE-9E69-44D3-9592-B2AC3AA0517E}" destId="{0970F157-E3FB-47AE-8F58-308D37AA77E2}" srcOrd="0" destOrd="0" presId="urn:microsoft.com/office/officeart/2005/8/layout/pList2"/>
    <dgm:cxn modelId="{D63C131E-2059-4654-97E5-D4FEC86F2844}" srcId="{DED21B76-6623-43FE-AF6B-0DD37309E21A}" destId="{47125131-AB23-453D-B503-B35C237D7EE9}" srcOrd="0" destOrd="0" parTransId="{C16A0332-89CC-44EC-94E7-D9D50CAD8A47}" sibTransId="{F8074A81-27F6-465E-8CB3-0D122B7F6DA4}"/>
    <dgm:cxn modelId="{7EC3A7A1-F83C-4147-95EE-25B90FF7BB8E}" srcId="{DED21B76-6623-43FE-AF6B-0DD37309E21A}" destId="{70DF3ECE-9E69-44D3-9592-B2AC3AA0517E}" srcOrd="1" destOrd="0" parTransId="{C952B825-4B24-4A14-890F-59E5625BA55C}" sibTransId="{2C5F98E5-7238-4FE8-A52C-98D91D375D3B}"/>
    <dgm:cxn modelId="{EB43F9A5-F3B7-4172-85B6-E3AEB7EB215A}" type="presOf" srcId="{E739E917-DC77-4EC4-8017-4705A5154496}" destId="{F09BF99B-D640-4263-B187-F19673DA3D50}" srcOrd="0" destOrd="0" presId="urn:microsoft.com/office/officeart/2005/8/layout/pList2"/>
    <dgm:cxn modelId="{235A101D-BF73-4A73-BE62-CB6AA6331F65}" type="presOf" srcId="{47125131-AB23-453D-B503-B35C237D7EE9}" destId="{7D1C74FD-3BA0-4D25-A428-69B8F150C5A5}" srcOrd="0" destOrd="0" presId="urn:microsoft.com/office/officeart/2005/8/layout/pList2"/>
    <dgm:cxn modelId="{1B41BBEB-1377-4446-B177-BE19B07952DA}" type="presOf" srcId="{14286B4D-8CF6-4F53-B6DE-CD615D0FC58A}" destId="{6E540954-E974-4FBD-9751-D1606B83ADD8}" srcOrd="0" destOrd="0" presId="urn:microsoft.com/office/officeart/2005/8/layout/pList2"/>
    <dgm:cxn modelId="{14EA7F1E-EBC9-477B-AF61-6CA151400584}" srcId="{DED21B76-6623-43FE-AF6B-0DD37309E21A}" destId="{350F8C03-31C2-4C1E-83DD-DE0E158B370E}" srcOrd="3" destOrd="0" parTransId="{861A37C2-CE62-4488-847D-77671849A26D}" sibTransId="{14286B4D-8CF6-4F53-B6DE-CD615D0FC58A}"/>
    <dgm:cxn modelId="{45602C78-3CC1-4304-A369-13CAE4A6F541}" srcId="{DED21B76-6623-43FE-AF6B-0DD37309E21A}" destId="{21DFBB7C-FC03-49EE-953B-5706E35283D7}" srcOrd="4" destOrd="0" parTransId="{7FEBE234-D6B6-431E-B90C-036FA7C9FB8D}" sibTransId="{F05A41E1-FED9-46E8-B94B-587DA189D383}"/>
    <dgm:cxn modelId="{A92DD483-A852-4357-B659-D077523ACE74}" srcId="{DED21B76-6623-43FE-AF6B-0DD37309E21A}" destId="{E739E917-DC77-4EC4-8017-4705A5154496}" srcOrd="2" destOrd="0" parTransId="{E53F34B4-9BA4-47E3-8FE7-F08D5C89F66D}" sibTransId="{8EF97E7C-6B2F-4E57-9C81-1A82264499B3}"/>
    <dgm:cxn modelId="{62071036-2EB6-4825-BF71-6AADB1AEDFE8}" type="presOf" srcId="{2C5F98E5-7238-4FE8-A52C-98D91D375D3B}" destId="{7E14EC3F-A96F-46E6-AEFF-9328D19311E2}" srcOrd="0" destOrd="0" presId="urn:microsoft.com/office/officeart/2005/8/layout/pList2"/>
    <dgm:cxn modelId="{ACBFC4E2-E8EE-4E66-90F1-181820C8F913}" type="presParOf" srcId="{2AB52F85-B5C5-46BA-B0A3-F62DA8A42ECA}" destId="{DCEC905E-ECC4-4CDB-A1B0-4C0D136A17FC}" srcOrd="0" destOrd="0" presId="urn:microsoft.com/office/officeart/2005/8/layout/pList2"/>
    <dgm:cxn modelId="{452C5D47-5010-4FB4-88A9-3388676C546F}" type="presParOf" srcId="{2AB52F85-B5C5-46BA-B0A3-F62DA8A42ECA}" destId="{7F3090C2-8961-4DEE-9199-D27B9D629233}" srcOrd="1" destOrd="0" presId="urn:microsoft.com/office/officeart/2005/8/layout/pList2"/>
    <dgm:cxn modelId="{14FADB99-B20C-43FE-83C9-30759F477438}" type="presParOf" srcId="{7F3090C2-8961-4DEE-9199-D27B9D629233}" destId="{CC7B2B62-308D-4389-8911-B90FA7E9663B}" srcOrd="0" destOrd="0" presId="urn:microsoft.com/office/officeart/2005/8/layout/pList2"/>
    <dgm:cxn modelId="{90D5BB4C-B223-4FB3-8D6C-59D2654BEFCB}" type="presParOf" srcId="{CC7B2B62-308D-4389-8911-B90FA7E9663B}" destId="{7D1C74FD-3BA0-4D25-A428-69B8F150C5A5}" srcOrd="0" destOrd="0" presId="urn:microsoft.com/office/officeart/2005/8/layout/pList2"/>
    <dgm:cxn modelId="{1D504492-3329-479D-866F-1D6B6D2E1CDC}" type="presParOf" srcId="{CC7B2B62-308D-4389-8911-B90FA7E9663B}" destId="{0BE4C7C1-4249-4B37-984F-DDA3FA294EE7}" srcOrd="1" destOrd="0" presId="urn:microsoft.com/office/officeart/2005/8/layout/pList2"/>
    <dgm:cxn modelId="{63417C02-969F-4046-9AA5-A065830686F1}" type="presParOf" srcId="{CC7B2B62-308D-4389-8911-B90FA7E9663B}" destId="{787A55F5-AEF1-4778-93C0-BA8744ED0EFF}" srcOrd="2" destOrd="0" presId="urn:microsoft.com/office/officeart/2005/8/layout/pList2"/>
    <dgm:cxn modelId="{145ED892-1420-435A-84E1-18585456E861}" type="presParOf" srcId="{7F3090C2-8961-4DEE-9199-D27B9D629233}" destId="{C4513571-5132-4A3F-9735-177D4C753C98}" srcOrd="1" destOrd="0" presId="urn:microsoft.com/office/officeart/2005/8/layout/pList2"/>
    <dgm:cxn modelId="{97BA7F74-3B22-4523-96D2-0FF0D240976F}" type="presParOf" srcId="{7F3090C2-8961-4DEE-9199-D27B9D629233}" destId="{81270993-8AFA-4963-BDF5-4A6FE196F1FF}" srcOrd="2" destOrd="0" presId="urn:microsoft.com/office/officeart/2005/8/layout/pList2"/>
    <dgm:cxn modelId="{B8D0877C-22A1-4303-984B-7BC382B0EAC7}" type="presParOf" srcId="{81270993-8AFA-4963-BDF5-4A6FE196F1FF}" destId="{0970F157-E3FB-47AE-8F58-308D37AA77E2}" srcOrd="0" destOrd="0" presId="urn:microsoft.com/office/officeart/2005/8/layout/pList2"/>
    <dgm:cxn modelId="{52DBE2A2-A5CF-45BA-B613-8C7430F06E26}" type="presParOf" srcId="{81270993-8AFA-4963-BDF5-4A6FE196F1FF}" destId="{030BE628-AB15-4B0F-BD84-6BDA8D888DFD}" srcOrd="1" destOrd="0" presId="urn:microsoft.com/office/officeart/2005/8/layout/pList2"/>
    <dgm:cxn modelId="{4B5FD6F9-B2B8-46D2-AED0-075A0C166AAF}" type="presParOf" srcId="{81270993-8AFA-4963-BDF5-4A6FE196F1FF}" destId="{41196A08-57A4-46F5-81C2-5F05EE0EEC01}" srcOrd="2" destOrd="0" presId="urn:microsoft.com/office/officeart/2005/8/layout/pList2"/>
    <dgm:cxn modelId="{42FCAF5D-A2DA-4F56-AF8F-21E23012632F}" type="presParOf" srcId="{7F3090C2-8961-4DEE-9199-D27B9D629233}" destId="{7E14EC3F-A96F-46E6-AEFF-9328D19311E2}" srcOrd="3" destOrd="0" presId="urn:microsoft.com/office/officeart/2005/8/layout/pList2"/>
    <dgm:cxn modelId="{21E2F7F2-30AE-4E4E-B473-2FA2C7681F6C}" type="presParOf" srcId="{7F3090C2-8961-4DEE-9199-D27B9D629233}" destId="{5A4E6069-2245-48D2-AF88-675588ACA3B2}" srcOrd="4" destOrd="0" presId="urn:microsoft.com/office/officeart/2005/8/layout/pList2"/>
    <dgm:cxn modelId="{775A7287-3849-46A1-90D0-0376594F6EC4}" type="presParOf" srcId="{5A4E6069-2245-48D2-AF88-675588ACA3B2}" destId="{F09BF99B-D640-4263-B187-F19673DA3D50}" srcOrd="0" destOrd="0" presId="urn:microsoft.com/office/officeart/2005/8/layout/pList2"/>
    <dgm:cxn modelId="{E9E6A5D9-3207-48F1-A539-EDABA7127AB9}" type="presParOf" srcId="{5A4E6069-2245-48D2-AF88-675588ACA3B2}" destId="{C819857A-17FE-4F89-8364-CA6FD152BA41}" srcOrd="1" destOrd="0" presId="urn:microsoft.com/office/officeart/2005/8/layout/pList2"/>
    <dgm:cxn modelId="{F39E607B-6530-4D00-AE14-A87D42971165}" type="presParOf" srcId="{5A4E6069-2245-48D2-AF88-675588ACA3B2}" destId="{60973DC4-D2B3-4F60-B5F8-46544750970C}" srcOrd="2" destOrd="0" presId="urn:microsoft.com/office/officeart/2005/8/layout/pList2"/>
    <dgm:cxn modelId="{71C6034B-A2F1-4B50-B97B-C0BE58C62DEC}" type="presParOf" srcId="{7F3090C2-8961-4DEE-9199-D27B9D629233}" destId="{69583F62-B755-4089-9F4C-930930A209F4}" srcOrd="5" destOrd="0" presId="urn:microsoft.com/office/officeart/2005/8/layout/pList2"/>
    <dgm:cxn modelId="{4ADA2733-E6E7-4E2B-A199-CAB7B8880740}" type="presParOf" srcId="{7F3090C2-8961-4DEE-9199-D27B9D629233}" destId="{7DF1D9E1-B1E2-4C25-AF2B-CB7A28B8381D}" srcOrd="6" destOrd="0" presId="urn:microsoft.com/office/officeart/2005/8/layout/pList2"/>
    <dgm:cxn modelId="{AF1A8EDA-A13C-492F-90BF-553EFB7146E8}" type="presParOf" srcId="{7DF1D9E1-B1E2-4C25-AF2B-CB7A28B8381D}" destId="{5C3D9CB5-B643-4E75-BC9D-9E45E77CC740}" srcOrd="0" destOrd="0" presId="urn:microsoft.com/office/officeart/2005/8/layout/pList2"/>
    <dgm:cxn modelId="{D523283A-714A-44DF-833C-5E11841A1F6A}" type="presParOf" srcId="{7DF1D9E1-B1E2-4C25-AF2B-CB7A28B8381D}" destId="{01312858-BDFE-4C1F-8910-6CB01701A110}" srcOrd="1" destOrd="0" presId="urn:microsoft.com/office/officeart/2005/8/layout/pList2"/>
    <dgm:cxn modelId="{828F068B-20A0-4DEB-8361-1CFB01CFDE5A}" type="presParOf" srcId="{7DF1D9E1-B1E2-4C25-AF2B-CB7A28B8381D}" destId="{C108C70E-39B1-4BC6-9609-66F7B095E633}" srcOrd="2" destOrd="0" presId="urn:microsoft.com/office/officeart/2005/8/layout/pList2"/>
    <dgm:cxn modelId="{48981D2D-8DC9-430C-BA02-E736324E18C1}" type="presParOf" srcId="{7F3090C2-8961-4DEE-9199-D27B9D629233}" destId="{6E540954-E974-4FBD-9751-D1606B83ADD8}" srcOrd="7" destOrd="0" presId="urn:microsoft.com/office/officeart/2005/8/layout/pList2"/>
    <dgm:cxn modelId="{E6E0CADE-54F3-4A10-B477-020AE6932CE3}" type="presParOf" srcId="{7F3090C2-8961-4DEE-9199-D27B9D629233}" destId="{5F7DD3FC-D0B3-4D56-8410-F8C8CAAE6D47}" srcOrd="8" destOrd="0" presId="urn:microsoft.com/office/officeart/2005/8/layout/pList2"/>
    <dgm:cxn modelId="{621615B3-B27C-44C9-8C9A-0BD076B6AEB0}" type="presParOf" srcId="{5F7DD3FC-D0B3-4D56-8410-F8C8CAAE6D47}" destId="{8C49D7CE-11DA-414D-A795-76F60D1A5942}" srcOrd="0" destOrd="0" presId="urn:microsoft.com/office/officeart/2005/8/layout/pList2"/>
    <dgm:cxn modelId="{80092533-801C-40F2-B067-56B79298F533}" type="presParOf" srcId="{5F7DD3FC-D0B3-4D56-8410-F8C8CAAE6D47}" destId="{B482F3C3-DA31-456B-AEAD-B6DB78027C90}" srcOrd="1" destOrd="0" presId="urn:microsoft.com/office/officeart/2005/8/layout/pList2"/>
    <dgm:cxn modelId="{960EC142-A9AE-4CD2-9226-9ACEBAECF04B}" type="presParOf" srcId="{5F7DD3FC-D0B3-4D56-8410-F8C8CAAE6D47}" destId="{004B44A7-E718-48E0-AF4D-0271D6868843}"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C043BC-786A-41C3-8D1E-7A7A5552580E}" type="doc">
      <dgm:prSet loTypeId="urn:microsoft.com/office/officeart/2005/8/layout/pyramid1" loCatId="pyramid" qsTypeId="urn:microsoft.com/office/officeart/2005/8/quickstyle/simple1" qsCatId="simple" csTypeId="urn:microsoft.com/office/officeart/2005/8/colors/accent0_1" csCatId="mainScheme" phldr="1"/>
      <dgm:spPr/>
    </dgm:pt>
    <dgm:pt modelId="{79A973AA-6DFE-4514-B563-7948ECA9533E}">
      <dgm:prSet phldrT="[Text]" custT="1"/>
      <dgm:spPr/>
      <dgm:t>
        <a:bodyPr/>
        <a:lstStyle/>
        <a:p>
          <a:r>
            <a:rPr lang="en-GB" sz="800" dirty="0" smtClean="0"/>
            <a:t>Pope</a:t>
          </a:r>
          <a:endParaRPr lang="en-GB" sz="800" dirty="0"/>
        </a:p>
      </dgm:t>
    </dgm:pt>
    <dgm:pt modelId="{30691C61-8EDE-496A-AE61-EFA2C8C404F7}" type="parTrans" cxnId="{106E0625-D415-430D-AD66-AA7E92E94622}">
      <dgm:prSet/>
      <dgm:spPr/>
      <dgm:t>
        <a:bodyPr/>
        <a:lstStyle/>
        <a:p>
          <a:endParaRPr lang="en-GB" sz="1800"/>
        </a:p>
      </dgm:t>
    </dgm:pt>
    <dgm:pt modelId="{D5ABF387-909D-472D-9ED6-14A05BFE2FCD}" type="sibTrans" cxnId="{106E0625-D415-430D-AD66-AA7E92E94622}">
      <dgm:prSet/>
      <dgm:spPr/>
      <dgm:t>
        <a:bodyPr/>
        <a:lstStyle/>
        <a:p>
          <a:endParaRPr lang="en-GB" sz="1800"/>
        </a:p>
      </dgm:t>
    </dgm:pt>
    <dgm:pt modelId="{AB02001B-EF4B-40AE-9E7B-C43C9B122674}">
      <dgm:prSet phldrT="[Text]" custT="1"/>
      <dgm:spPr/>
      <dgm:t>
        <a:bodyPr/>
        <a:lstStyle/>
        <a:p>
          <a:r>
            <a:rPr lang="en-GB" sz="800" dirty="0" smtClean="0"/>
            <a:t>Deans</a:t>
          </a:r>
          <a:endParaRPr lang="en-GB" sz="800" dirty="0"/>
        </a:p>
      </dgm:t>
    </dgm:pt>
    <dgm:pt modelId="{89975610-D9BF-421E-A22C-0F635C9DE627}" type="parTrans" cxnId="{B923372D-BC9E-4DC8-8F48-1ACAE0877CBD}">
      <dgm:prSet/>
      <dgm:spPr/>
      <dgm:t>
        <a:bodyPr/>
        <a:lstStyle/>
        <a:p>
          <a:endParaRPr lang="en-GB" sz="1800"/>
        </a:p>
      </dgm:t>
    </dgm:pt>
    <dgm:pt modelId="{ED92B103-F269-4167-AA8E-D1B412E91B52}" type="sibTrans" cxnId="{B923372D-BC9E-4DC8-8F48-1ACAE0877CBD}">
      <dgm:prSet/>
      <dgm:spPr/>
      <dgm:t>
        <a:bodyPr/>
        <a:lstStyle/>
        <a:p>
          <a:endParaRPr lang="en-GB" sz="1800"/>
        </a:p>
      </dgm:t>
    </dgm:pt>
    <dgm:pt modelId="{F7800B62-B9F3-42F9-B0BD-C59716B7518A}">
      <dgm:prSet phldrT="[Text]" custT="1"/>
      <dgm:spPr/>
      <dgm:t>
        <a:bodyPr/>
        <a:lstStyle/>
        <a:p>
          <a:r>
            <a:rPr lang="en-GB" sz="800" dirty="0" smtClean="0"/>
            <a:t>Parish Priests</a:t>
          </a:r>
          <a:endParaRPr lang="en-GB" sz="800" dirty="0"/>
        </a:p>
      </dgm:t>
    </dgm:pt>
    <dgm:pt modelId="{B7A1E2E7-7AC7-4A6B-882E-64D4AC5D8788}" type="parTrans" cxnId="{BF5BEBA8-54DD-4BA8-8576-F2D7C9F950E9}">
      <dgm:prSet/>
      <dgm:spPr/>
      <dgm:t>
        <a:bodyPr/>
        <a:lstStyle/>
        <a:p>
          <a:endParaRPr lang="en-GB" sz="1800"/>
        </a:p>
      </dgm:t>
    </dgm:pt>
    <dgm:pt modelId="{FD3C9BE7-C66D-4259-8F37-4FC1B5CBD700}" type="sibTrans" cxnId="{BF5BEBA8-54DD-4BA8-8576-F2D7C9F950E9}">
      <dgm:prSet/>
      <dgm:spPr/>
      <dgm:t>
        <a:bodyPr/>
        <a:lstStyle/>
        <a:p>
          <a:endParaRPr lang="en-GB" sz="1800"/>
        </a:p>
      </dgm:t>
    </dgm:pt>
    <dgm:pt modelId="{41019342-5151-4941-B7B7-1880ED275E8E}">
      <dgm:prSet custT="1"/>
      <dgm:spPr/>
      <dgm:t>
        <a:bodyPr/>
        <a:lstStyle/>
        <a:p>
          <a:r>
            <a:rPr lang="en-GB" sz="800" dirty="0" smtClean="0"/>
            <a:t>Archbishops</a:t>
          </a:r>
          <a:endParaRPr lang="en-GB" sz="800" dirty="0"/>
        </a:p>
      </dgm:t>
    </dgm:pt>
    <dgm:pt modelId="{EAE85200-993C-49DF-B038-8E50A6390B0F}" type="parTrans" cxnId="{8AACDF80-618B-49BC-B2DF-996D6948A2E8}">
      <dgm:prSet/>
      <dgm:spPr/>
      <dgm:t>
        <a:bodyPr/>
        <a:lstStyle/>
        <a:p>
          <a:endParaRPr lang="en-GB" sz="1800"/>
        </a:p>
      </dgm:t>
    </dgm:pt>
    <dgm:pt modelId="{E833A402-B86E-4AE5-A634-F462A49A6BFF}" type="sibTrans" cxnId="{8AACDF80-618B-49BC-B2DF-996D6948A2E8}">
      <dgm:prSet/>
      <dgm:spPr/>
      <dgm:t>
        <a:bodyPr/>
        <a:lstStyle/>
        <a:p>
          <a:endParaRPr lang="en-GB" sz="1800"/>
        </a:p>
      </dgm:t>
    </dgm:pt>
    <dgm:pt modelId="{14DEA442-9083-4439-B4FE-C98B995BCFA1}">
      <dgm:prSet custT="1"/>
      <dgm:spPr/>
      <dgm:t>
        <a:bodyPr/>
        <a:lstStyle/>
        <a:p>
          <a:r>
            <a:rPr lang="en-GB" sz="800" dirty="0" smtClean="0"/>
            <a:t>Bishops</a:t>
          </a:r>
          <a:endParaRPr lang="en-GB" sz="800" dirty="0"/>
        </a:p>
      </dgm:t>
    </dgm:pt>
    <dgm:pt modelId="{25773A06-50C8-4D52-BF17-2F105A67A260}" type="parTrans" cxnId="{630F677E-2A15-4CC3-B063-236A9EAF54A5}">
      <dgm:prSet/>
      <dgm:spPr/>
      <dgm:t>
        <a:bodyPr/>
        <a:lstStyle/>
        <a:p>
          <a:endParaRPr lang="en-GB" sz="1800"/>
        </a:p>
      </dgm:t>
    </dgm:pt>
    <dgm:pt modelId="{92C7DF13-88BC-49A9-BF9A-F05FE698CA86}" type="sibTrans" cxnId="{630F677E-2A15-4CC3-B063-236A9EAF54A5}">
      <dgm:prSet/>
      <dgm:spPr/>
      <dgm:t>
        <a:bodyPr/>
        <a:lstStyle/>
        <a:p>
          <a:endParaRPr lang="en-GB" sz="1800"/>
        </a:p>
      </dgm:t>
    </dgm:pt>
    <dgm:pt modelId="{7532608A-6C17-4F00-81E8-CD01D9844244}">
      <dgm:prSet custT="1"/>
      <dgm:spPr/>
      <dgm:t>
        <a:bodyPr/>
        <a:lstStyle/>
        <a:p>
          <a:r>
            <a:rPr lang="en-GB" sz="800" dirty="0" smtClean="0"/>
            <a:t>Archdeacons</a:t>
          </a:r>
          <a:endParaRPr lang="en-GB" sz="800" dirty="0"/>
        </a:p>
      </dgm:t>
    </dgm:pt>
    <dgm:pt modelId="{7BDC1EAA-DFBE-4DD7-ABF7-0F1B17599D71}" type="parTrans" cxnId="{7BDD3AB0-809C-48F8-AB22-60218FBC7C9D}">
      <dgm:prSet/>
      <dgm:spPr/>
      <dgm:t>
        <a:bodyPr/>
        <a:lstStyle/>
        <a:p>
          <a:endParaRPr lang="en-GB" sz="1800"/>
        </a:p>
      </dgm:t>
    </dgm:pt>
    <dgm:pt modelId="{E56BEE4A-3974-4558-A092-4819D2538B7A}" type="sibTrans" cxnId="{7BDD3AB0-809C-48F8-AB22-60218FBC7C9D}">
      <dgm:prSet/>
      <dgm:spPr/>
      <dgm:t>
        <a:bodyPr/>
        <a:lstStyle/>
        <a:p>
          <a:endParaRPr lang="en-GB" sz="1800"/>
        </a:p>
      </dgm:t>
    </dgm:pt>
    <dgm:pt modelId="{77FDA5E2-B673-4D2A-8B9E-01453D637B37}" type="pres">
      <dgm:prSet presAssocID="{77C043BC-786A-41C3-8D1E-7A7A5552580E}" presName="Name0" presStyleCnt="0">
        <dgm:presLayoutVars>
          <dgm:dir/>
          <dgm:animLvl val="lvl"/>
          <dgm:resizeHandles val="exact"/>
        </dgm:presLayoutVars>
      </dgm:prSet>
      <dgm:spPr/>
    </dgm:pt>
    <dgm:pt modelId="{2854A7CA-F835-4405-91EF-0E55ED0A3115}" type="pres">
      <dgm:prSet presAssocID="{79A973AA-6DFE-4514-B563-7948ECA9533E}" presName="Name8" presStyleCnt="0"/>
      <dgm:spPr/>
    </dgm:pt>
    <dgm:pt modelId="{5EEB343B-6CFF-46EB-959C-E5A4765B4CE3}" type="pres">
      <dgm:prSet presAssocID="{79A973AA-6DFE-4514-B563-7948ECA9533E}" presName="level" presStyleLbl="node1" presStyleIdx="0" presStyleCnt="6">
        <dgm:presLayoutVars>
          <dgm:chMax val="1"/>
          <dgm:bulletEnabled val="1"/>
        </dgm:presLayoutVars>
      </dgm:prSet>
      <dgm:spPr/>
      <dgm:t>
        <a:bodyPr/>
        <a:lstStyle/>
        <a:p>
          <a:endParaRPr lang="en-GB"/>
        </a:p>
      </dgm:t>
    </dgm:pt>
    <dgm:pt modelId="{0F6D5CD5-BD26-483A-A80F-F8A164CF0F7A}" type="pres">
      <dgm:prSet presAssocID="{79A973AA-6DFE-4514-B563-7948ECA9533E}" presName="levelTx" presStyleLbl="revTx" presStyleIdx="0" presStyleCnt="0">
        <dgm:presLayoutVars>
          <dgm:chMax val="1"/>
          <dgm:bulletEnabled val="1"/>
        </dgm:presLayoutVars>
      </dgm:prSet>
      <dgm:spPr/>
      <dgm:t>
        <a:bodyPr/>
        <a:lstStyle/>
        <a:p>
          <a:endParaRPr lang="en-GB"/>
        </a:p>
      </dgm:t>
    </dgm:pt>
    <dgm:pt modelId="{AB920FC9-F579-46F7-92EE-215395128221}" type="pres">
      <dgm:prSet presAssocID="{41019342-5151-4941-B7B7-1880ED275E8E}" presName="Name8" presStyleCnt="0"/>
      <dgm:spPr/>
    </dgm:pt>
    <dgm:pt modelId="{AA6B8841-15DA-4F78-B104-D1FC7FE7EE15}" type="pres">
      <dgm:prSet presAssocID="{41019342-5151-4941-B7B7-1880ED275E8E}" presName="level" presStyleLbl="node1" presStyleIdx="1" presStyleCnt="6">
        <dgm:presLayoutVars>
          <dgm:chMax val="1"/>
          <dgm:bulletEnabled val="1"/>
        </dgm:presLayoutVars>
      </dgm:prSet>
      <dgm:spPr/>
      <dgm:t>
        <a:bodyPr/>
        <a:lstStyle/>
        <a:p>
          <a:endParaRPr lang="en-GB"/>
        </a:p>
      </dgm:t>
    </dgm:pt>
    <dgm:pt modelId="{009D8517-93BB-4D68-8CB1-8542D761FFB7}" type="pres">
      <dgm:prSet presAssocID="{41019342-5151-4941-B7B7-1880ED275E8E}" presName="levelTx" presStyleLbl="revTx" presStyleIdx="0" presStyleCnt="0">
        <dgm:presLayoutVars>
          <dgm:chMax val="1"/>
          <dgm:bulletEnabled val="1"/>
        </dgm:presLayoutVars>
      </dgm:prSet>
      <dgm:spPr/>
      <dgm:t>
        <a:bodyPr/>
        <a:lstStyle/>
        <a:p>
          <a:endParaRPr lang="en-GB"/>
        </a:p>
      </dgm:t>
    </dgm:pt>
    <dgm:pt modelId="{656E6E86-D179-4B31-BF0E-2377CCC8030A}" type="pres">
      <dgm:prSet presAssocID="{14DEA442-9083-4439-B4FE-C98B995BCFA1}" presName="Name8" presStyleCnt="0"/>
      <dgm:spPr/>
    </dgm:pt>
    <dgm:pt modelId="{42EBC5C8-4DCF-4BAA-8EF2-4F3A6C7CEA4D}" type="pres">
      <dgm:prSet presAssocID="{14DEA442-9083-4439-B4FE-C98B995BCFA1}" presName="level" presStyleLbl="node1" presStyleIdx="2" presStyleCnt="6">
        <dgm:presLayoutVars>
          <dgm:chMax val="1"/>
          <dgm:bulletEnabled val="1"/>
        </dgm:presLayoutVars>
      </dgm:prSet>
      <dgm:spPr/>
      <dgm:t>
        <a:bodyPr/>
        <a:lstStyle/>
        <a:p>
          <a:endParaRPr lang="en-GB"/>
        </a:p>
      </dgm:t>
    </dgm:pt>
    <dgm:pt modelId="{6A4B5530-921B-4D71-9EBE-E3FCBE193B84}" type="pres">
      <dgm:prSet presAssocID="{14DEA442-9083-4439-B4FE-C98B995BCFA1}" presName="levelTx" presStyleLbl="revTx" presStyleIdx="0" presStyleCnt="0">
        <dgm:presLayoutVars>
          <dgm:chMax val="1"/>
          <dgm:bulletEnabled val="1"/>
        </dgm:presLayoutVars>
      </dgm:prSet>
      <dgm:spPr/>
      <dgm:t>
        <a:bodyPr/>
        <a:lstStyle/>
        <a:p>
          <a:endParaRPr lang="en-GB"/>
        </a:p>
      </dgm:t>
    </dgm:pt>
    <dgm:pt modelId="{898590DD-1FC3-42ED-BF1B-417736E5AC39}" type="pres">
      <dgm:prSet presAssocID="{7532608A-6C17-4F00-81E8-CD01D9844244}" presName="Name8" presStyleCnt="0"/>
      <dgm:spPr/>
    </dgm:pt>
    <dgm:pt modelId="{FF3D2DD1-901E-47B7-A644-4F671A9ED649}" type="pres">
      <dgm:prSet presAssocID="{7532608A-6C17-4F00-81E8-CD01D9844244}" presName="level" presStyleLbl="node1" presStyleIdx="3" presStyleCnt="6">
        <dgm:presLayoutVars>
          <dgm:chMax val="1"/>
          <dgm:bulletEnabled val="1"/>
        </dgm:presLayoutVars>
      </dgm:prSet>
      <dgm:spPr/>
      <dgm:t>
        <a:bodyPr/>
        <a:lstStyle/>
        <a:p>
          <a:endParaRPr lang="en-GB"/>
        </a:p>
      </dgm:t>
    </dgm:pt>
    <dgm:pt modelId="{D9BEE429-335B-42B2-9CF8-BC20AF66078A}" type="pres">
      <dgm:prSet presAssocID="{7532608A-6C17-4F00-81E8-CD01D9844244}" presName="levelTx" presStyleLbl="revTx" presStyleIdx="0" presStyleCnt="0">
        <dgm:presLayoutVars>
          <dgm:chMax val="1"/>
          <dgm:bulletEnabled val="1"/>
        </dgm:presLayoutVars>
      </dgm:prSet>
      <dgm:spPr/>
      <dgm:t>
        <a:bodyPr/>
        <a:lstStyle/>
        <a:p>
          <a:endParaRPr lang="en-GB"/>
        </a:p>
      </dgm:t>
    </dgm:pt>
    <dgm:pt modelId="{6EB5C339-9848-49AF-96AE-FE35BBED47CA}" type="pres">
      <dgm:prSet presAssocID="{AB02001B-EF4B-40AE-9E7B-C43C9B122674}" presName="Name8" presStyleCnt="0"/>
      <dgm:spPr/>
    </dgm:pt>
    <dgm:pt modelId="{EC0BBD81-EF8B-46C7-8F56-5419D5332D8A}" type="pres">
      <dgm:prSet presAssocID="{AB02001B-EF4B-40AE-9E7B-C43C9B122674}" presName="level" presStyleLbl="node1" presStyleIdx="4" presStyleCnt="6">
        <dgm:presLayoutVars>
          <dgm:chMax val="1"/>
          <dgm:bulletEnabled val="1"/>
        </dgm:presLayoutVars>
      </dgm:prSet>
      <dgm:spPr/>
      <dgm:t>
        <a:bodyPr/>
        <a:lstStyle/>
        <a:p>
          <a:endParaRPr lang="en-GB"/>
        </a:p>
      </dgm:t>
    </dgm:pt>
    <dgm:pt modelId="{61729500-4A1D-4489-97E6-3734EF0287C3}" type="pres">
      <dgm:prSet presAssocID="{AB02001B-EF4B-40AE-9E7B-C43C9B122674}" presName="levelTx" presStyleLbl="revTx" presStyleIdx="0" presStyleCnt="0">
        <dgm:presLayoutVars>
          <dgm:chMax val="1"/>
          <dgm:bulletEnabled val="1"/>
        </dgm:presLayoutVars>
      </dgm:prSet>
      <dgm:spPr/>
      <dgm:t>
        <a:bodyPr/>
        <a:lstStyle/>
        <a:p>
          <a:endParaRPr lang="en-GB"/>
        </a:p>
      </dgm:t>
    </dgm:pt>
    <dgm:pt modelId="{64F3B987-0437-4CD0-B00F-46516AEE4B32}" type="pres">
      <dgm:prSet presAssocID="{F7800B62-B9F3-42F9-B0BD-C59716B7518A}" presName="Name8" presStyleCnt="0"/>
      <dgm:spPr/>
    </dgm:pt>
    <dgm:pt modelId="{6B9615E1-B510-493D-A88E-B971FFA501DE}" type="pres">
      <dgm:prSet presAssocID="{F7800B62-B9F3-42F9-B0BD-C59716B7518A}" presName="level" presStyleLbl="node1" presStyleIdx="5" presStyleCnt="6" custLinFactNeighborX="-158" custLinFactNeighborY="3022">
        <dgm:presLayoutVars>
          <dgm:chMax val="1"/>
          <dgm:bulletEnabled val="1"/>
        </dgm:presLayoutVars>
      </dgm:prSet>
      <dgm:spPr/>
      <dgm:t>
        <a:bodyPr/>
        <a:lstStyle/>
        <a:p>
          <a:endParaRPr lang="en-GB"/>
        </a:p>
      </dgm:t>
    </dgm:pt>
    <dgm:pt modelId="{339D4A68-7840-4E04-A25C-1B56DDD3BB92}" type="pres">
      <dgm:prSet presAssocID="{F7800B62-B9F3-42F9-B0BD-C59716B7518A}" presName="levelTx" presStyleLbl="revTx" presStyleIdx="0" presStyleCnt="0">
        <dgm:presLayoutVars>
          <dgm:chMax val="1"/>
          <dgm:bulletEnabled val="1"/>
        </dgm:presLayoutVars>
      </dgm:prSet>
      <dgm:spPr/>
      <dgm:t>
        <a:bodyPr/>
        <a:lstStyle/>
        <a:p>
          <a:endParaRPr lang="en-GB"/>
        </a:p>
      </dgm:t>
    </dgm:pt>
  </dgm:ptLst>
  <dgm:cxnLst>
    <dgm:cxn modelId="{6D586D33-1F13-4943-AA06-C9FB9FB681B7}" type="presOf" srcId="{79A973AA-6DFE-4514-B563-7948ECA9533E}" destId="{0F6D5CD5-BD26-483A-A80F-F8A164CF0F7A}" srcOrd="1" destOrd="0" presId="urn:microsoft.com/office/officeart/2005/8/layout/pyramid1"/>
    <dgm:cxn modelId="{7BDD3AB0-809C-48F8-AB22-60218FBC7C9D}" srcId="{77C043BC-786A-41C3-8D1E-7A7A5552580E}" destId="{7532608A-6C17-4F00-81E8-CD01D9844244}" srcOrd="3" destOrd="0" parTransId="{7BDC1EAA-DFBE-4DD7-ABF7-0F1B17599D71}" sibTransId="{E56BEE4A-3974-4558-A092-4819D2538B7A}"/>
    <dgm:cxn modelId="{134F73F2-B8CD-483A-B249-549446F32B38}" type="presOf" srcId="{7532608A-6C17-4F00-81E8-CD01D9844244}" destId="{D9BEE429-335B-42B2-9CF8-BC20AF66078A}" srcOrd="1" destOrd="0" presId="urn:microsoft.com/office/officeart/2005/8/layout/pyramid1"/>
    <dgm:cxn modelId="{630F677E-2A15-4CC3-B063-236A9EAF54A5}" srcId="{77C043BC-786A-41C3-8D1E-7A7A5552580E}" destId="{14DEA442-9083-4439-B4FE-C98B995BCFA1}" srcOrd="2" destOrd="0" parTransId="{25773A06-50C8-4D52-BF17-2F105A67A260}" sibTransId="{92C7DF13-88BC-49A9-BF9A-F05FE698CA86}"/>
    <dgm:cxn modelId="{43F209F0-A758-4A1E-AD30-C11E5844E523}" type="presOf" srcId="{AB02001B-EF4B-40AE-9E7B-C43C9B122674}" destId="{EC0BBD81-EF8B-46C7-8F56-5419D5332D8A}" srcOrd="0" destOrd="0" presId="urn:microsoft.com/office/officeart/2005/8/layout/pyramid1"/>
    <dgm:cxn modelId="{B923372D-BC9E-4DC8-8F48-1ACAE0877CBD}" srcId="{77C043BC-786A-41C3-8D1E-7A7A5552580E}" destId="{AB02001B-EF4B-40AE-9E7B-C43C9B122674}" srcOrd="4" destOrd="0" parTransId="{89975610-D9BF-421E-A22C-0F635C9DE627}" sibTransId="{ED92B103-F269-4167-AA8E-D1B412E91B52}"/>
    <dgm:cxn modelId="{919ED6C5-A27D-4F50-9815-4AFDE3FF0F36}" type="presOf" srcId="{41019342-5151-4941-B7B7-1880ED275E8E}" destId="{009D8517-93BB-4D68-8CB1-8542D761FFB7}" srcOrd="1" destOrd="0" presId="urn:microsoft.com/office/officeart/2005/8/layout/pyramid1"/>
    <dgm:cxn modelId="{58EF1290-EF6E-41BD-B8DA-44DC1644BB20}" type="presOf" srcId="{AB02001B-EF4B-40AE-9E7B-C43C9B122674}" destId="{61729500-4A1D-4489-97E6-3734EF0287C3}" srcOrd="1" destOrd="0" presId="urn:microsoft.com/office/officeart/2005/8/layout/pyramid1"/>
    <dgm:cxn modelId="{6A56DAE1-D3D8-467E-996A-AFF545DC8D7D}" type="presOf" srcId="{7532608A-6C17-4F00-81E8-CD01D9844244}" destId="{FF3D2DD1-901E-47B7-A644-4F671A9ED649}" srcOrd="0" destOrd="0" presId="urn:microsoft.com/office/officeart/2005/8/layout/pyramid1"/>
    <dgm:cxn modelId="{53B68B92-9742-4ADE-8354-8A1E9952BDA8}" type="presOf" srcId="{41019342-5151-4941-B7B7-1880ED275E8E}" destId="{AA6B8841-15DA-4F78-B104-D1FC7FE7EE15}" srcOrd="0" destOrd="0" presId="urn:microsoft.com/office/officeart/2005/8/layout/pyramid1"/>
    <dgm:cxn modelId="{CDDC0BCB-5FF3-4645-95A8-9F931311B968}" type="presOf" srcId="{79A973AA-6DFE-4514-B563-7948ECA9533E}" destId="{5EEB343B-6CFF-46EB-959C-E5A4765B4CE3}" srcOrd="0" destOrd="0" presId="urn:microsoft.com/office/officeart/2005/8/layout/pyramid1"/>
    <dgm:cxn modelId="{F6F1E2BE-D8CA-4D5C-AD95-9BADBA1EA9C3}" type="presOf" srcId="{14DEA442-9083-4439-B4FE-C98B995BCFA1}" destId="{6A4B5530-921B-4D71-9EBE-E3FCBE193B84}" srcOrd="1" destOrd="0" presId="urn:microsoft.com/office/officeart/2005/8/layout/pyramid1"/>
    <dgm:cxn modelId="{CC65D32C-352A-4859-88E7-C24802A25ECE}" type="presOf" srcId="{F7800B62-B9F3-42F9-B0BD-C59716B7518A}" destId="{339D4A68-7840-4E04-A25C-1B56DDD3BB92}" srcOrd="1" destOrd="0" presId="urn:microsoft.com/office/officeart/2005/8/layout/pyramid1"/>
    <dgm:cxn modelId="{0B1F0E6A-62D0-4770-9EE7-605AEA757E66}" type="presOf" srcId="{77C043BC-786A-41C3-8D1E-7A7A5552580E}" destId="{77FDA5E2-B673-4D2A-8B9E-01453D637B37}" srcOrd="0" destOrd="0" presId="urn:microsoft.com/office/officeart/2005/8/layout/pyramid1"/>
    <dgm:cxn modelId="{106E0625-D415-430D-AD66-AA7E92E94622}" srcId="{77C043BC-786A-41C3-8D1E-7A7A5552580E}" destId="{79A973AA-6DFE-4514-B563-7948ECA9533E}" srcOrd="0" destOrd="0" parTransId="{30691C61-8EDE-496A-AE61-EFA2C8C404F7}" sibTransId="{D5ABF387-909D-472D-9ED6-14A05BFE2FCD}"/>
    <dgm:cxn modelId="{DAFC5DB9-3174-488B-A906-533B9FE32631}" type="presOf" srcId="{14DEA442-9083-4439-B4FE-C98B995BCFA1}" destId="{42EBC5C8-4DCF-4BAA-8EF2-4F3A6C7CEA4D}" srcOrd="0" destOrd="0" presId="urn:microsoft.com/office/officeart/2005/8/layout/pyramid1"/>
    <dgm:cxn modelId="{BF5BEBA8-54DD-4BA8-8576-F2D7C9F950E9}" srcId="{77C043BC-786A-41C3-8D1E-7A7A5552580E}" destId="{F7800B62-B9F3-42F9-B0BD-C59716B7518A}" srcOrd="5" destOrd="0" parTransId="{B7A1E2E7-7AC7-4A6B-882E-64D4AC5D8788}" sibTransId="{FD3C9BE7-C66D-4259-8F37-4FC1B5CBD700}"/>
    <dgm:cxn modelId="{8AACDF80-618B-49BC-B2DF-996D6948A2E8}" srcId="{77C043BC-786A-41C3-8D1E-7A7A5552580E}" destId="{41019342-5151-4941-B7B7-1880ED275E8E}" srcOrd="1" destOrd="0" parTransId="{EAE85200-993C-49DF-B038-8E50A6390B0F}" sibTransId="{E833A402-B86E-4AE5-A634-F462A49A6BFF}"/>
    <dgm:cxn modelId="{A50DCD7F-75BE-470A-8F59-30EE84FC5B8C}" type="presOf" srcId="{F7800B62-B9F3-42F9-B0BD-C59716B7518A}" destId="{6B9615E1-B510-493D-A88E-B971FFA501DE}" srcOrd="0" destOrd="0" presId="urn:microsoft.com/office/officeart/2005/8/layout/pyramid1"/>
    <dgm:cxn modelId="{0A632C48-9CE6-4EB6-80A2-CA483E6A2F8A}" type="presParOf" srcId="{77FDA5E2-B673-4D2A-8B9E-01453D637B37}" destId="{2854A7CA-F835-4405-91EF-0E55ED0A3115}" srcOrd="0" destOrd="0" presId="urn:microsoft.com/office/officeart/2005/8/layout/pyramid1"/>
    <dgm:cxn modelId="{04F59A4A-79C9-4D96-AFBC-DCC29B18E5BA}" type="presParOf" srcId="{2854A7CA-F835-4405-91EF-0E55ED0A3115}" destId="{5EEB343B-6CFF-46EB-959C-E5A4765B4CE3}" srcOrd="0" destOrd="0" presId="urn:microsoft.com/office/officeart/2005/8/layout/pyramid1"/>
    <dgm:cxn modelId="{E3EA47F1-746C-4CA8-B7F8-1B9E658C15FF}" type="presParOf" srcId="{2854A7CA-F835-4405-91EF-0E55ED0A3115}" destId="{0F6D5CD5-BD26-483A-A80F-F8A164CF0F7A}" srcOrd="1" destOrd="0" presId="urn:microsoft.com/office/officeart/2005/8/layout/pyramid1"/>
    <dgm:cxn modelId="{2C3AA7C3-B793-441C-AFDE-D4ABB8794B3D}" type="presParOf" srcId="{77FDA5E2-B673-4D2A-8B9E-01453D637B37}" destId="{AB920FC9-F579-46F7-92EE-215395128221}" srcOrd="1" destOrd="0" presId="urn:microsoft.com/office/officeart/2005/8/layout/pyramid1"/>
    <dgm:cxn modelId="{F18DA6F3-CC1D-4DB2-9178-E9E4C3879B15}" type="presParOf" srcId="{AB920FC9-F579-46F7-92EE-215395128221}" destId="{AA6B8841-15DA-4F78-B104-D1FC7FE7EE15}" srcOrd="0" destOrd="0" presId="urn:microsoft.com/office/officeart/2005/8/layout/pyramid1"/>
    <dgm:cxn modelId="{5DDD43E1-EB62-4561-9DF8-611030DB5D80}" type="presParOf" srcId="{AB920FC9-F579-46F7-92EE-215395128221}" destId="{009D8517-93BB-4D68-8CB1-8542D761FFB7}" srcOrd="1" destOrd="0" presId="urn:microsoft.com/office/officeart/2005/8/layout/pyramid1"/>
    <dgm:cxn modelId="{02B394E9-611A-4883-8354-8839E7799ADF}" type="presParOf" srcId="{77FDA5E2-B673-4D2A-8B9E-01453D637B37}" destId="{656E6E86-D179-4B31-BF0E-2377CCC8030A}" srcOrd="2" destOrd="0" presId="urn:microsoft.com/office/officeart/2005/8/layout/pyramid1"/>
    <dgm:cxn modelId="{A9A3FC36-EFAF-4C69-BB9B-6D2002B22D32}" type="presParOf" srcId="{656E6E86-D179-4B31-BF0E-2377CCC8030A}" destId="{42EBC5C8-4DCF-4BAA-8EF2-4F3A6C7CEA4D}" srcOrd="0" destOrd="0" presId="urn:microsoft.com/office/officeart/2005/8/layout/pyramid1"/>
    <dgm:cxn modelId="{DC01E990-8068-4F6E-9366-803E3C1AA3FE}" type="presParOf" srcId="{656E6E86-D179-4B31-BF0E-2377CCC8030A}" destId="{6A4B5530-921B-4D71-9EBE-E3FCBE193B84}" srcOrd="1" destOrd="0" presId="urn:microsoft.com/office/officeart/2005/8/layout/pyramid1"/>
    <dgm:cxn modelId="{6CEBDC6F-EA31-44FF-90E9-21D40282E488}" type="presParOf" srcId="{77FDA5E2-B673-4D2A-8B9E-01453D637B37}" destId="{898590DD-1FC3-42ED-BF1B-417736E5AC39}" srcOrd="3" destOrd="0" presId="urn:microsoft.com/office/officeart/2005/8/layout/pyramid1"/>
    <dgm:cxn modelId="{931E3129-0F11-4A49-9658-998EC0DDA486}" type="presParOf" srcId="{898590DD-1FC3-42ED-BF1B-417736E5AC39}" destId="{FF3D2DD1-901E-47B7-A644-4F671A9ED649}" srcOrd="0" destOrd="0" presId="urn:microsoft.com/office/officeart/2005/8/layout/pyramid1"/>
    <dgm:cxn modelId="{EBAF7600-3F6E-47FD-ADED-3C7C73188471}" type="presParOf" srcId="{898590DD-1FC3-42ED-BF1B-417736E5AC39}" destId="{D9BEE429-335B-42B2-9CF8-BC20AF66078A}" srcOrd="1" destOrd="0" presId="urn:microsoft.com/office/officeart/2005/8/layout/pyramid1"/>
    <dgm:cxn modelId="{19720314-4EED-43B4-BEEC-326F44DEA59E}" type="presParOf" srcId="{77FDA5E2-B673-4D2A-8B9E-01453D637B37}" destId="{6EB5C339-9848-49AF-96AE-FE35BBED47CA}" srcOrd="4" destOrd="0" presId="urn:microsoft.com/office/officeart/2005/8/layout/pyramid1"/>
    <dgm:cxn modelId="{7E43083F-E555-4652-AC7C-92225E400286}" type="presParOf" srcId="{6EB5C339-9848-49AF-96AE-FE35BBED47CA}" destId="{EC0BBD81-EF8B-46C7-8F56-5419D5332D8A}" srcOrd="0" destOrd="0" presId="urn:microsoft.com/office/officeart/2005/8/layout/pyramid1"/>
    <dgm:cxn modelId="{88AF9D3B-B2BA-4E92-B8AA-B0A3C886BB21}" type="presParOf" srcId="{6EB5C339-9848-49AF-96AE-FE35BBED47CA}" destId="{61729500-4A1D-4489-97E6-3734EF0287C3}" srcOrd="1" destOrd="0" presId="urn:microsoft.com/office/officeart/2005/8/layout/pyramid1"/>
    <dgm:cxn modelId="{07E3C991-1782-4215-B808-747F0E3910C5}" type="presParOf" srcId="{77FDA5E2-B673-4D2A-8B9E-01453D637B37}" destId="{64F3B987-0437-4CD0-B00F-46516AEE4B32}" srcOrd="5" destOrd="0" presId="urn:microsoft.com/office/officeart/2005/8/layout/pyramid1"/>
    <dgm:cxn modelId="{E1AD3098-F252-4551-B4B2-3766F7369231}" type="presParOf" srcId="{64F3B987-0437-4CD0-B00F-46516AEE4B32}" destId="{6B9615E1-B510-493D-A88E-B971FFA501DE}" srcOrd="0" destOrd="0" presId="urn:microsoft.com/office/officeart/2005/8/layout/pyramid1"/>
    <dgm:cxn modelId="{8710B362-C3C3-4CD6-AABA-DB4CED14FB40}" type="presParOf" srcId="{64F3B987-0437-4CD0-B00F-46516AEE4B32}" destId="{339D4A68-7840-4E04-A25C-1B56DDD3BB9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80BC71-73DA-4C32-B715-4E4D6EFDEDF5}" type="doc">
      <dgm:prSet loTypeId="urn:microsoft.com/office/officeart/2005/8/layout/radial5" loCatId="cycle" qsTypeId="urn:microsoft.com/office/officeart/2005/8/quickstyle/simple1" qsCatId="simple" csTypeId="urn:microsoft.com/office/officeart/2005/8/colors/accent0_1" csCatId="mainScheme" phldr="1"/>
      <dgm:spPr/>
      <dgm:t>
        <a:bodyPr/>
        <a:lstStyle/>
        <a:p>
          <a:endParaRPr lang="en-GB"/>
        </a:p>
      </dgm:t>
    </dgm:pt>
    <dgm:pt modelId="{0AAF7F3C-648D-4C71-83BA-F7E3F59A17C9}">
      <dgm:prSet phldrT="[Text]" custT="1"/>
      <dgm:spPr/>
      <dgm:t>
        <a:bodyPr/>
        <a:lstStyle/>
        <a:p>
          <a:r>
            <a:rPr lang="en-GB" sz="800" dirty="0" smtClean="0"/>
            <a:t> </a:t>
          </a:r>
          <a:r>
            <a:rPr lang="en-GB" sz="1000" dirty="0" smtClean="0"/>
            <a:t>What else did monasteries do? </a:t>
          </a:r>
          <a:endParaRPr lang="en-GB" sz="1000" dirty="0"/>
        </a:p>
      </dgm:t>
    </dgm:pt>
    <dgm:pt modelId="{0D9A2F28-7677-4F8D-B8C4-E043FEEAD2DF}" type="parTrans" cxnId="{0E5AF249-9CEB-4FD7-B7F7-AE79D7D03B35}">
      <dgm:prSet/>
      <dgm:spPr/>
      <dgm:t>
        <a:bodyPr/>
        <a:lstStyle/>
        <a:p>
          <a:endParaRPr lang="en-GB"/>
        </a:p>
      </dgm:t>
    </dgm:pt>
    <dgm:pt modelId="{B4A8E6DC-F7A0-40BB-A8B3-6B9E169A7504}" type="sibTrans" cxnId="{0E5AF249-9CEB-4FD7-B7F7-AE79D7D03B35}">
      <dgm:prSet/>
      <dgm:spPr/>
      <dgm:t>
        <a:bodyPr/>
        <a:lstStyle/>
        <a:p>
          <a:endParaRPr lang="en-GB"/>
        </a:p>
      </dgm:t>
    </dgm:pt>
    <dgm:pt modelId="{2700A006-FECC-4708-BFF1-2C3F4203EA53}">
      <dgm:prSet phldrT="[Text]" custT="1"/>
      <dgm:spPr/>
      <dgm:t>
        <a:bodyPr/>
        <a:lstStyle/>
        <a:p>
          <a:r>
            <a:rPr lang="en-GB" sz="800" dirty="0" smtClean="0"/>
            <a:t>Spiritual duties</a:t>
          </a:r>
          <a:endParaRPr lang="en-GB" sz="800" dirty="0"/>
        </a:p>
      </dgm:t>
    </dgm:pt>
    <dgm:pt modelId="{F9336723-C428-4C5B-9574-F8ED25C88AF2}" type="parTrans" cxnId="{472DABE1-ACC4-4499-A4FB-1DBC5BC7D32D}">
      <dgm:prSet/>
      <dgm:spPr/>
      <dgm:t>
        <a:bodyPr/>
        <a:lstStyle/>
        <a:p>
          <a:endParaRPr lang="en-GB"/>
        </a:p>
      </dgm:t>
    </dgm:pt>
    <dgm:pt modelId="{F1C530AB-3EC3-4298-BB55-9F7A51BF0CC9}" type="sibTrans" cxnId="{472DABE1-ACC4-4499-A4FB-1DBC5BC7D32D}">
      <dgm:prSet/>
      <dgm:spPr/>
      <dgm:t>
        <a:bodyPr/>
        <a:lstStyle/>
        <a:p>
          <a:endParaRPr lang="en-GB"/>
        </a:p>
      </dgm:t>
    </dgm:pt>
    <dgm:pt modelId="{63F280A7-30CB-482A-97B8-51E8ED284724}">
      <dgm:prSet phldrT="[Text]" custT="1"/>
      <dgm:spPr/>
      <dgm:t>
        <a:bodyPr/>
        <a:lstStyle/>
        <a:p>
          <a:r>
            <a:rPr lang="en-GB" sz="800" dirty="0" smtClean="0"/>
            <a:t>Grew their own food</a:t>
          </a:r>
          <a:endParaRPr lang="en-GB" sz="800" dirty="0"/>
        </a:p>
      </dgm:t>
    </dgm:pt>
    <dgm:pt modelId="{59A4727F-EFBA-41EC-88BE-0456012FC9BD}" type="parTrans" cxnId="{F5C0F131-A52C-4185-8CEF-EDD7D83D8609}">
      <dgm:prSet/>
      <dgm:spPr/>
      <dgm:t>
        <a:bodyPr/>
        <a:lstStyle/>
        <a:p>
          <a:endParaRPr lang="en-GB"/>
        </a:p>
      </dgm:t>
    </dgm:pt>
    <dgm:pt modelId="{E11E6001-C70C-4FDC-8930-74736E3F7C44}" type="sibTrans" cxnId="{F5C0F131-A52C-4185-8CEF-EDD7D83D8609}">
      <dgm:prSet/>
      <dgm:spPr/>
      <dgm:t>
        <a:bodyPr/>
        <a:lstStyle/>
        <a:p>
          <a:endParaRPr lang="en-GB"/>
        </a:p>
      </dgm:t>
    </dgm:pt>
    <dgm:pt modelId="{D9E9EA31-B4EF-42E8-9175-4EB124A11684}">
      <dgm:prSet phldrT="[Text]" custT="1"/>
      <dgm:spPr/>
      <dgm:t>
        <a:bodyPr/>
        <a:lstStyle/>
        <a:p>
          <a:r>
            <a:rPr lang="en-GB" sz="800" dirty="0" smtClean="0"/>
            <a:t>Building work</a:t>
          </a:r>
          <a:endParaRPr lang="en-GB" sz="800" dirty="0"/>
        </a:p>
      </dgm:t>
    </dgm:pt>
    <dgm:pt modelId="{85748A16-DE17-4BC7-9294-648076D16EE7}" type="parTrans" cxnId="{3BB15489-83C7-42BB-A8EA-E8A2D8606C1B}">
      <dgm:prSet/>
      <dgm:spPr/>
      <dgm:t>
        <a:bodyPr/>
        <a:lstStyle/>
        <a:p>
          <a:endParaRPr lang="en-GB"/>
        </a:p>
      </dgm:t>
    </dgm:pt>
    <dgm:pt modelId="{AC38DCA3-998B-4C88-AE5C-A34767086DCB}" type="sibTrans" cxnId="{3BB15489-83C7-42BB-A8EA-E8A2D8606C1B}">
      <dgm:prSet/>
      <dgm:spPr/>
      <dgm:t>
        <a:bodyPr/>
        <a:lstStyle/>
        <a:p>
          <a:endParaRPr lang="en-GB"/>
        </a:p>
      </dgm:t>
    </dgm:pt>
    <dgm:pt modelId="{3F29CCA5-9CB1-417F-BEFA-075C70539CF1}">
      <dgm:prSet phldrT="[Text]" custT="1"/>
      <dgm:spPr/>
      <dgm:t>
        <a:bodyPr/>
        <a:lstStyle/>
        <a:p>
          <a:r>
            <a:rPr lang="en-GB" sz="800" dirty="0" smtClean="0"/>
            <a:t>Look after animals /land</a:t>
          </a:r>
          <a:endParaRPr lang="en-GB" sz="800" dirty="0"/>
        </a:p>
      </dgm:t>
    </dgm:pt>
    <dgm:pt modelId="{B7E69757-CD2F-4600-AE60-2AEA319E7DD7}" type="parTrans" cxnId="{91A63B26-3957-42D4-A14E-9B2CD9AB1A1E}">
      <dgm:prSet/>
      <dgm:spPr/>
      <dgm:t>
        <a:bodyPr/>
        <a:lstStyle/>
        <a:p>
          <a:endParaRPr lang="en-GB"/>
        </a:p>
      </dgm:t>
    </dgm:pt>
    <dgm:pt modelId="{DF141701-AC83-4987-8CAA-B5277E6E2F64}" type="sibTrans" cxnId="{91A63B26-3957-42D4-A14E-9B2CD9AB1A1E}">
      <dgm:prSet/>
      <dgm:spPr/>
      <dgm:t>
        <a:bodyPr/>
        <a:lstStyle/>
        <a:p>
          <a:endParaRPr lang="en-GB"/>
        </a:p>
      </dgm:t>
    </dgm:pt>
    <dgm:pt modelId="{DB4FCF82-6C0A-4E84-A953-56BE3B4DE2D1}">
      <dgm:prSet custT="1"/>
      <dgm:spPr/>
      <dgm:t>
        <a:bodyPr/>
        <a:lstStyle/>
        <a:p>
          <a:r>
            <a:rPr lang="en-GB" sz="800" dirty="0" smtClean="0"/>
            <a:t>Worked in kitchens</a:t>
          </a:r>
          <a:endParaRPr lang="en-GB" sz="800" dirty="0"/>
        </a:p>
      </dgm:t>
    </dgm:pt>
    <dgm:pt modelId="{D4E5D8AB-023C-4109-949F-01D7B5A378BD}" type="parTrans" cxnId="{FCC00CA5-5127-4AF6-AB21-9C7DA264EB2D}">
      <dgm:prSet/>
      <dgm:spPr/>
      <dgm:t>
        <a:bodyPr/>
        <a:lstStyle/>
        <a:p>
          <a:endParaRPr lang="en-GB"/>
        </a:p>
      </dgm:t>
    </dgm:pt>
    <dgm:pt modelId="{C72AE2C8-9FC0-4921-A947-3135B850AF8E}" type="sibTrans" cxnId="{FCC00CA5-5127-4AF6-AB21-9C7DA264EB2D}">
      <dgm:prSet/>
      <dgm:spPr/>
      <dgm:t>
        <a:bodyPr/>
        <a:lstStyle/>
        <a:p>
          <a:endParaRPr lang="en-GB"/>
        </a:p>
      </dgm:t>
    </dgm:pt>
    <dgm:pt modelId="{FAD7FF67-9E83-42E9-B2A4-0EF4D834B220}">
      <dgm:prSet custT="1"/>
      <dgm:spPr/>
      <dgm:t>
        <a:bodyPr/>
        <a:lstStyle/>
        <a:p>
          <a:r>
            <a:rPr lang="en-GB" sz="800" dirty="0" smtClean="0"/>
            <a:t>Farming</a:t>
          </a:r>
          <a:endParaRPr lang="en-GB" sz="800" dirty="0"/>
        </a:p>
      </dgm:t>
    </dgm:pt>
    <dgm:pt modelId="{20322E0A-8587-4010-8FB8-881D9631BA30}" type="parTrans" cxnId="{B52C11B2-5B00-4DDF-9736-0EABAE4C4E3D}">
      <dgm:prSet/>
      <dgm:spPr/>
      <dgm:t>
        <a:bodyPr/>
        <a:lstStyle/>
        <a:p>
          <a:endParaRPr lang="en-GB"/>
        </a:p>
      </dgm:t>
    </dgm:pt>
    <dgm:pt modelId="{73178267-3C84-4A4C-B0DD-2E3AF9F5E8B2}" type="sibTrans" cxnId="{B52C11B2-5B00-4DDF-9736-0EABAE4C4E3D}">
      <dgm:prSet/>
      <dgm:spPr/>
      <dgm:t>
        <a:bodyPr/>
        <a:lstStyle/>
        <a:p>
          <a:endParaRPr lang="en-GB"/>
        </a:p>
      </dgm:t>
    </dgm:pt>
    <dgm:pt modelId="{18BA62A1-A44B-40E0-B720-9DF36073C3D5}">
      <dgm:prSet custT="1"/>
      <dgm:spPr/>
      <dgm:t>
        <a:bodyPr/>
        <a:lstStyle/>
        <a:p>
          <a:r>
            <a:rPr lang="en-GB" sz="800" dirty="0" smtClean="0"/>
            <a:t>Infirmary (hospital)</a:t>
          </a:r>
          <a:endParaRPr lang="en-GB" sz="800" dirty="0"/>
        </a:p>
      </dgm:t>
    </dgm:pt>
    <dgm:pt modelId="{6BB61AEF-EBF9-41B5-9453-D06FEE8BC418}" type="parTrans" cxnId="{781359D9-BAB2-4187-BB26-FFF958B31031}">
      <dgm:prSet/>
      <dgm:spPr/>
      <dgm:t>
        <a:bodyPr/>
        <a:lstStyle/>
        <a:p>
          <a:endParaRPr lang="en-GB"/>
        </a:p>
      </dgm:t>
    </dgm:pt>
    <dgm:pt modelId="{DB757908-4D6F-41CA-A244-2F203BEB11F4}" type="sibTrans" cxnId="{781359D9-BAB2-4187-BB26-FFF958B31031}">
      <dgm:prSet/>
      <dgm:spPr/>
      <dgm:t>
        <a:bodyPr/>
        <a:lstStyle/>
        <a:p>
          <a:endParaRPr lang="en-GB"/>
        </a:p>
      </dgm:t>
    </dgm:pt>
    <dgm:pt modelId="{341021E9-ED0D-4869-A4B8-B3E78213CEA3}">
      <dgm:prSet custT="1"/>
      <dgm:spPr/>
      <dgm:t>
        <a:bodyPr/>
        <a:lstStyle/>
        <a:p>
          <a:r>
            <a:rPr lang="en-GB" sz="800" dirty="0" smtClean="0"/>
            <a:t> Almoner looked after poor</a:t>
          </a:r>
          <a:endParaRPr lang="en-GB" sz="800" dirty="0"/>
        </a:p>
      </dgm:t>
    </dgm:pt>
    <dgm:pt modelId="{2C7F0CDE-A71C-4CFF-A22D-4EEB46FC5A39}" type="parTrans" cxnId="{3D66A2EC-C9FD-46C5-B278-0C0A83C05DC7}">
      <dgm:prSet/>
      <dgm:spPr/>
      <dgm:t>
        <a:bodyPr/>
        <a:lstStyle/>
        <a:p>
          <a:endParaRPr lang="en-GB"/>
        </a:p>
      </dgm:t>
    </dgm:pt>
    <dgm:pt modelId="{5A63EF9D-AAAA-4BF0-A79E-3FF7929F4E2F}" type="sibTrans" cxnId="{3D66A2EC-C9FD-46C5-B278-0C0A83C05DC7}">
      <dgm:prSet/>
      <dgm:spPr/>
      <dgm:t>
        <a:bodyPr/>
        <a:lstStyle/>
        <a:p>
          <a:endParaRPr lang="en-GB"/>
        </a:p>
      </dgm:t>
    </dgm:pt>
    <dgm:pt modelId="{D196983A-17FE-4379-A4D7-154D2D26762A}">
      <dgm:prSet custT="1"/>
      <dgm:spPr/>
      <dgm:t>
        <a:bodyPr/>
        <a:lstStyle/>
        <a:p>
          <a:r>
            <a:rPr lang="en-GB" sz="800" dirty="0" smtClean="0"/>
            <a:t>Accommodation for pilgrims</a:t>
          </a:r>
          <a:endParaRPr lang="en-GB" sz="800" dirty="0"/>
        </a:p>
      </dgm:t>
    </dgm:pt>
    <dgm:pt modelId="{A222AC57-79B9-41E6-8B16-2EBCE71123BB}" type="parTrans" cxnId="{2001F805-0CFB-40C1-82D9-F68389F02938}">
      <dgm:prSet/>
      <dgm:spPr/>
      <dgm:t>
        <a:bodyPr/>
        <a:lstStyle/>
        <a:p>
          <a:endParaRPr lang="en-GB"/>
        </a:p>
      </dgm:t>
    </dgm:pt>
    <dgm:pt modelId="{68379737-3DFF-4073-B848-497BC58D0FF5}" type="sibTrans" cxnId="{2001F805-0CFB-40C1-82D9-F68389F02938}">
      <dgm:prSet/>
      <dgm:spPr/>
      <dgm:t>
        <a:bodyPr/>
        <a:lstStyle/>
        <a:p>
          <a:endParaRPr lang="en-GB"/>
        </a:p>
      </dgm:t>
    </dgm:pt>
    <dgm:pt modelId="{684121AD-E29C-4033-9BCE-BC1FF7095911}">
      <dgm:prSet custT="1"/>
      <dgm:spPr/>
      <dgm:t>
        <a:bodyPr/>
        <a:lstStyle/>
        <a:p>
          <a:r>
            <a:rPr lang="en-GB" sz="800" dirty="0" smtClean="0"/>
            <a:t>Centres of scholarship and learning</a:t>
          </a:r>
          <a:endParaRPr lang="en-GB" sz="800" dirty="0"/>
        </a:p>
      </dgm:t>
    </dgm:pt>
    <dgm:pt modelId="{9D77EAD3-BDB7-497A-B1C6-5794B5E2BD84}" type="parTrans" cxnId="{B6955D4C-0226-4FA1-89AC-468261752728}">
      <dgm:prSet/>
      <dgm:spPr/>
      <dgm:t>
        <a:bodyPr/>
        <a:lstStyle/>
        <a:p>
          <a:endParaRPr lang="en-GB"/>
        </a:p>
      </dgm:t>
    </dgm:pt>
    <dgm:pt modelId="{12A46C12-E106-4569-AF6C-02179B245919}" type="sibTrans" cxnId="{B6955D4C-0226-4FA1-89AC-468261752728}">
      <dgm:prSet/>
      <dgm:spPr/>
      <dgm:t>
        <a:bodyPr/>
        <a:lstStyle/>
        <a:p>
          <a:endParaRPr lang="en-GB"/>
        </a:p>
      </dgm:t>
    </dgm:pt>
    <dgm:pt modelId="{2A07665F-C140-4077-9F7C-AED029466E4A}">
      <dgm:prSet custT="1"/>
      <dgm:spPr/>
      <dgm:t>
        <a:bodyPr/>
        <a:lstStyle/>
        <a:p>
          <a:r>
            <a:rPr lang="en-GB" sz="700" dirty="0" smtClean="0"/>
            <a:t>Scribe out the bible and manuscripts and libraries</a:t>
          </a:r>
          <a:endParaRPr lang="en-GB" sz="700" dirty="0"/>
        </a:p>
      </dgm:t>
    </dgm:pt>
    <dgm:pt modelId="{FB2B875D-6FAB-4551-BF09-803736AA999A}" type="parTrans" cxnId="{613F7E5B-B6B6-4153-9DEC-99F937002646}">
      <dgm:prSet/>
      <dgm:spPr/>
      <dgm:t>
        <a:bodyPr/>
        <a:lstStyle/>
        <a:p>
          <a:endParaRPr lang="en-GB"/>
        </a:p>
      </dgm:t>
    </dgm:pt>
    <dgm:pt modelId="{E4543CBA-ABD6-4117-921C-B6F9FF3736BC}" type="sibTrans" cxnId="{613F7E5B-B6B6-4153-9DEC-99F937002646}">
      <dgm:prSet/>
      <dgm:spPr/>
      <dgm:t>
        <a:bodyPr/>
        <a:lstStyle/>
        <a:p>
          <a:endParaRPr lang="en-GB"/>
        </a:p>
      </dgm:t>
    </dgm:pt>
    <dgm:pt modelId="{F33D1FBA-993C-4112-B6AB-EF1C1B6885FF}" type="pres">
      <dgm:prSet presAssocID="{8C80BC71-73DA-4C32-B715-4E4D6EFDEDF5}" presName="Name0" presStyleCnt="0">
        <dgm:presLayoutVars>
          <dgm:chMax val="1"/>
          <dgm:dir/>
          <dgm:animLvl val="ctr"/>
          <dgm:resizeHandles val="exact"/>
        </dgm:presLayoutVars>
      </dgm:prSet>
      <dgm:spPr/>
      <dgm:t>
        <a:bodyPr/>
        <a:lstStyle/>
        <a:p>
          <a:endParaRPr lang="en-GB"/>
        </a:p>
      </dgm:t>
    </dgm:pt>
    <dgm:pt modelId="{3565629A-17EC-4552-B6F8-0E1673E2C876}" type="pres">
      <dgm:prSet presAssocID="{0AAF7F3C-648D-4C71-83BA-F7E3F59A17C9}" presName="centerShape" presStyleLbl="node0" presStyleIdx="0" presStyleCnt="1"/>
      <dgm:spPr/>
      <dgm:t>
        <a:bodyPr/>
        <a:lstStyle/>
        <a:p>
          <a:endParaRPr lang="en-GB"/>
        </a:p>
      </dgm:t>
    </dgm:pt>
    <dgm:pt modelId="{CE46EF4D-7FF5-405A-8668-3A7F45376162}" type="pres">
      <dgm:prSet presAssocID="{F9336723-C428-4C5B-9574-F8ED25C88AF2}" presName="parTrans" presStyleLbl="sibTrans2D1" presStyleIdx="0" presStyleCnt="11"/>
      <dgm:spPr/>
      <dgm:t>
        <a:bodyPr/>
        <a:lstStyle/>
        <a:p>
          <a:endParaRPr lang="en-GB"/>
        </a:p>
      </dgm:t>
    </dgm:pt>
    <dgm:pt modelId="{8088C1B2-EC31-47F8-8021-44A25C3C51CA}" type="pres">
      <dgm:prSet presAssocID="{F9336723-C428-4C5B-9574-F8ED25C88AF2}" presName="connectorText" presStyleLbl="sibTrans2D1" presStyleIdx="0" presStyleCnt="11"/>
      <dgm:spPr/>
      <dgm:t>
        <a:bodyPr/>
        <a:lstStyle/>
        <a:p>
          <a:endParaRPr lang="en-GB"/>
        </a:p>
      </dgm:t>
    </dgm:pt>
    <dgm:pt modelId="{4E11D6D8-B6E4-49BE-99B0-29A7868F64A3}" type="pres">
      <dgm:prSet presAssocID="{2700A006-FECC-4708-BFF1-2C3F4203EA53}" presName="node" presStyleLbl="node1" presStyleIdx="0" presStyleCnt="11">
        <dgm:presLayoutVars>
          <dgm:bulletEnabled val="1"/>
        </dgm:presLayoutVars>
      </dgm:prSet>
      <dgm:spPr/>
      <dgm:t>
        <a:bodyPr/>
        <a:lstStyle/>
        <a:p>
          <a:endParaRPr lang="en-GB"/>
        </a:p>
      </dgm:t>
    </dgm:pt>
    <dgm:pt modelId="{B73BCAFB-967C-47C1-A162-2AC14C5686FF}" type="pres">
      <dgm:prSet presAssocID="{59A4727F-EFBA-41EC-88BE-0456012FC9BD}" presName="parTrans" presStyleLbl="sibTrans2D1" presStyleIdx="1" presStyleCnt="11"/>
      <dgm:spPr/>
      <dgm:t>
        <a:bodyPr/>
        <a:lstStyle/>
        <a:p>
          <a:endParaRPr lang="en-GB"/>
        </a:p>
      </dgm:t>
    </dgm:pt>
    <dgm:pt modelId="{E13F607F-A410-49A3-BB35-F9938FAC5F9F}" type="pres">
      <dgm:prSet presAssocID="{59A4727F-EFBA-41EC-88BE-0456012FC9BD}" presName="connectorText" presStyleLbl="sibTrans2D1" presStyleIdx="1" presStyleCnt="11"/>
      <dgm:spPr/>
      <dgm:t>
        <a:bodyPr/>
        <a:lstStyle/>
        <a:p>
          <a:endParaRPr lang="en-GB"/>
        </a:p>
      </dgm:t>
    </dgm:pt>
    <dgm:pt modelId="{48D4F467-9345-42FC-862D-C6284AC192B7}" type="pres">
      <dgm:prSet presAssocID="{63F280A7-30CB-482A-97B8-51E8ED284724}" presName="node" presStyleLbl="node1" presStyleIdx="1" presStyleCnt="11">
        <dgm:presLayoutVars>
          <dgm:bulletEnabled val="1"/>
        </dgm:presLayoutVars>
      </dgm:prSet>
      <dgm:spPr/>
      <dgm:t>
        <a:bodyPr/>
        <a:lstStyle/>
        <a:p>
          <a:endParaRPr lang="en-GB"/>
        </a:p>
      </dgm:t>
    </dgm:pt>
    <dgm:pt modelId="{846392FF-D202-41A3-8234-27023767E78F}" type="pres">
      <dgm:prSet presAssocID="{85748A16-DE17-4BC7-9294-648076D16EE7}" presName="parTrans" presStyleLbl="sibTrans2D1" presStyleIdx="2" presStyleCnt="11"/>
      <dgm:spPr/>
      <dgm:t>
        <a:bodyPr/>
        <a:lstStyle/>
        <a:p>
          <a:endParaRPr lang="en-GB"/>
        </a:p>
      </dgm:t>
    </dgm:pt>
    <dgm:pt modelId="{8D9A0342-7966-4217-B495-2DDF39D42616}" type="pres">
      <dgm:prSet presAssocID="{85748A16-DE17-4BC7-9294-648076D16EE7}" presName="connectorText" presStyleLbl="sibTrans2D1" presStyleIdx="2" presStyleCnt="11"/>
      <dgm:spPr/>
      <dgm:t>
        <a:bodyPr/>
        <a:lstStyle/>
        <a:p>
          <a:endParaRPr lang="en-GB"/>
        </a:p>
      </dgm:t>
    </dgm:pt>
    <dgm:pt modelId="{B21100E2-1F4F-43F9-A914-BE87DCC5E334}" type="pres">
      <dgm:prSet presAssocID="{D9E9EA31-B4EF-42E8-9175-4EB124A11684}" presName="node" presStyleLbl="node1" presStyleIdx="2" presStyleCnt="11">
        <dgm:presLayoutVars>
          <dgm:bulletEnabled val="1"/>
        </dgm:presLayoutVars>
      </dgm:prSet>
      <dgm:spPr/>
      <dgm:t>
        <a:bodyPr/>
        <a:lstStyle/>
        <a:p>
          <a:endParaRPr lang="en-GB"/>
        </a:p>
      </dgm:t>
    </dgm:pt>
    <dgm:pt modelId="{DCB77315-940B-42A5-8988-0FBA48FAB9F2}" type="pres">
      <dgm:prSet presAssocID="{B7E69757-CD2F-4600-AE60-2AEA319E7DD7}" presName="parTrans" presStyleLbl="sibTrans2D1" presStyleIdx="3" presStyleCnt="11"/>
      <dgm:spPr/>
      <dgm:t>
        <a:bodyPr/>
        <a:lstStyle/>
        <a:p>
          <a:endParaRPr lang="en-GB"/>
        </a:p>
      </dgm:t>
    </dgm:pt>
    <dgm:pt modelId="{8CFCB9D6-19CD-43D7-9D63-7F162675CBE9}" type="pres">
      <dgm:prSet presAssocID="{B7E69757-CD2F-4600-AE60-2AEA319E7DD7}" presName="connectorText" presStyleLbl="sibTrans2D1" presStyleIdx="3" presStyleCnt="11"/>
      <dgm:spPr/>
      <dgm:t>
        <a:bodyPr/>
        <a:lstStyle/>
        <a:p>
          <a:endParaRPr lang="en-GB"/>
        </a:p>
      </dgm:t>
    </dgm:pt>
    <dgm:pt modelId="{C26D6F40-44CD-4AFD-9745-5F53D4EB34B6}" type="pres">
      <dgm:prSet presAssocID="{3F29CCA5-9CB1-417F-BEFA-075C70539CF1}" presName="node" presStyleLbl="node1" presStyleIdx="3" presStyleCnt="11">
        <dgm:presLayoutVars>
          <dgm:bulletEnabled val="1"/>
        </dgm:presLayoutVars>
      </dgm:prSet>
      <dgm:spPr/>
      <dgm:t>
        <a:bodyPr/>
        <a:lstStyle/>
        <a:p>
          <a:endParaRPr lang="en-GB"/>
        </a:p>
      </dgm:t>
    </dgm:pt>
    <dgm:pt modelId="{9F1A0923-7FA5-4C65-9A87-BB153CF6AF50}" type="pres">
      <dgm:prSet presAssocID="{D4E5D8AB-023C-4109-949F-01D7B5A378BD}" presName="parTrans" presStyleLbl="sibTrans2D1" presStyleIdx="4" presStyleCnt="11"/>
      <dgm:spPr/>
      <dgm:t>
        <a:bodyPr/>
        <a:lstStyle/>
        <a:p>
          <a:endParaRPr lang="en-GB"/>
        </a:p>
      </dgm:t>
    </dgm:pt>
    <dgm:pt modelId="{DC1B9A67-CA78-411E-8D1F-58D227A3DFBF}" type="pres">
      <dgm:prSet presAssocID="{D4E5D8AB-023C-4109-949F-01D7B5A378BD}" presName="connectorText" presStyleLbl="sibTrans2D1" presStyleIdx="4" presStyleCnt="11"/>
      <dgm:spPr/>
      <dgm:t>
        <a:bodyPr/>
        <a:lstStyle/>
        <a:p>
          <a:endParaRPr lang="en-GB"/>
        </a:p>
      </dgm:t>
    </dgm:pt>
    <dgm:pt modelId="{81D7439A-6C7A-42D3-987C-00489314AE53}" type="pres">
      <dgm:prSet presAssocID="{DB4FCF82-6C0A-4E84-A953-56BE3B4DE2D1}" presName="node" presStyleLbl="node1" presStyleIdx="4" presStyleCnt="11">
        <dgm:presLayoutVars>
          <dgm:bulletEnabled val="1"/>
        </dgm:presLayoutVars>
      </dgm:prSet>
      <dgm:spPr/>
      <dgm:t>
        <a:bodyPr/>
        <a:lstStyle/>
        <a:p>
          <a:endParaRPr lang="en-GB"/>
        </a:p>
      </dgm:t>
    </dgm:pt>
    <dgm:pt modelId="{9D669997-DB5B-4E0E-B74F-24587ED7D833}" type="pres">
      <dgm:prSet presAssocID="{20322E0A-8587-4010-8FB8-881D9631BA30}" presName="parTrans" presStyleLbl="sibTrans2D1" presStyleIdx="5" presStyleCnt="11"/>
      <dgm:spPr/>
      <dgm:t>
        <a:bodyPr/>
        <a:lstStyle/>
        <a:p>
          <a:endParaRPr lang="en-GB"/>
        </a:p>
      </dgm:t>
    </dgm:pt>
    <dgm:pt modelId="{5FF49202-D1D7-43C8-808A-45F955668EE3}" type="pres">
      <dgm:prSet presAssocID="{20322E0A-8587-4010-8FB8-881D9631BA30}" presName="connectorText" presStyleLbl="sibTrans2D1" presStyleIdx="5" presStyleCnt="11"/>
      <dgm:spPr/>
      <dgm:t>
        <a:bodyPr/>
        <a:lstStyle/>
        <a:p>
          <a:endParaRPr lang="en-GB"/>
        </a:p>
      </dgm:t>
    </dgm:pt>
    <dgm:pt modelId="{5BBC1EB6-37AD-4A67-B45D-BCAAEE593E10}" type="pres">
      <dgm:prSet presAssocID="{FAD7FF67-9E83-42E9-B2A4-0EF4D834B220}" presName="node" presStyleLbl="node1" presStyleIdx="5" presStyleCnt="11">
        <dgm:presLayoutVars>
          <dgm:bulletEnabled val="1"/>
        </dgm:presLayoutVars>
      </dgm:prSet>
      <dgm:spPr/>
      <dgm:t>
        <a:bodyPr/>
        <a:lstStyle/>
        <a:p>
          <a:endParaRPr lang="en-GB"/>
        </a:p>
      </dgm:t>
    </dgm:pt>
    <dgm:pt modelId="{0D6801D5-3C34-45B8-8738-63FFD5DFC451}" type="pres">
      <dgm:prSet presAssocID="{6BB61AEF-EBF9-41B5-9453-D06FEE8BC418}" presName="parTrans" presStyleLbl="sibTrans2D1" presStyleIdx="6" presStyleCnt="11"/>
      <dgm:spPr/>
      <dgm:t>
        <a:bodyPr/>
        <a:lstStyle/>
        <a:p>
          <a:endParaRPr lang="en-GB"/>
        </a:p>
      </dgm:t>
    </dgm:pt>
    <dgm:pt modelId="{ACD2B3D4-5500-4048-A7B7-430D5A48A04D}" type="pres">
      <dgm:prSet presAssocID="{6BB61AEF-EBF9-41B5-9453-D06FEE8BC418}" presName="connectorText" presStyleLbl="sibTrans2D1" presStyleIdx="6" presStyleCnt="11"/>
      <dgm:spPr/>
      <dgm:t>
        <a:bodyPr/>
        <a:lstStyle/>
        <a:p>
          <a:endParaRPr lang="en-GB"/>
        </a:p>
      </dgm:t>
    </dgm:pt>
    <dgm:pt modelId="{499974FC-8275-4B9B-9DB7-05B3E6140C0B}" type="pres">
      <dgm:prSet presAssocID="{18BA62A1-A44B-40E0-B720-9DF36073C3D5}" presName="node" presStyleLbl="node1" presStyleIdx="6" presStyleCnt="11">
        <dgm:presLayoutVars>
          <dgm:bulletEnabled val="1"/>
        </dgm:presLayoutVars>
      </dgm:prSet>
      <dgm:spPr/>
      <dgm:t>
        <a:bodyPr/>
        <a:lstStyle/>
        <a:p>
          <a:endParaRPr lang="en-GB"/>
        </a:p>
      </dgm:t>
    </dgm:pt>
    <dgm:pt modelId="{E759CF20-DD27-4EC8-A5E0-B6C1FE5A93F0}" type="pres">
      <dgm:prSet presAssocID="{2C7F0CDE-A71C-4CFF-A22D-4EEB46FC5A39}" presName="parTrans" presStyleLbl="sibTrans2D1" presStyleIdx="7" presStyleCnt="11"/>
      <dgm:spPr/>
      <dgm:t>
        <a:bodyPr/>
        <a:lstStyle/>
        <a:p>
          <a:endParaRPr lang="en-GB"/>
        </a:p>
      </dgm:t>
    </dgm:pt>
    <dgm:pt modelId="{CB027233-C931-45AB-9008-A792F4C8D576}" type="pres">
      <dgm:prSet presAssocID="{2C7F0CDE-A71C-4CFF-A22D-4EEB46FC5A39}" presName="connectorText" presStyleLbl="sibTrans2D1" presStyleIdx="7" presStyleCnt="11"/>
      <dgm:spPr/>
      <dgm:t>
        <a:bodyPr/>
        <a:lstStyle/>
        <a:p>
          <a:endParaRPr lang="en-GB"/>
        </a:p>
      </dgm:t>
    </dgm:pt>
    <dgm:pt modelId="{9D6A2CAB-DFA8-460A-9445-11D80EAD02FC}" type="pres">
      <dgm:prSet presAssocID="{341021E9-ED0D-4869-A4B8-B3E78213CEA3}" presName="node" presStyleLbl="node1" presStyleIdx="7" presStyleCnt="11">
        <dgm:presLayoutVars>
          <dgm:bulletEnabled val="1"/>
        </dgm:presLayoutVars>
      </dgm:prSet>
      <dgm:spPr/>
      <dgm:t>
        <a:bodyPr/>
        <a:lstStyle/>
        <a:p>
          <a:endParaRPr lang="en-GB"/>
        </a:p>
      </dgm:t>
    </dgm:pt>
    <dgm:pt modelId="{1C3C3ADF-3029-4F63-8606-C0FF2A40C32C}" type="pres">
      <dgm:prSet presAssocID="{A222AC57-79B9-41E6-8B16-2EBCE71123BB}" presName="parTrans" presStyleLbl="sibTrans2D1" presStyleIdx="8" presStyleCnt="11"/>
      <dgm:spPr/>
      <dgm:t>
        <a:bodyPr/>
        <a:lstStyle/>
        <a:p>
          <a:endParaRPr lang="en-GB"/>
        </a:p>
      </dgm:t>
    </dgm:pt>
    <dgm:pt modelId="{C9ED4E5A-A9D2-4155-B44C-A64A2ADE8803}" type="pres">
      <dgm:prSet presAssocID="{A222AC57-79B9-41E6-8B16-2EBCE71123BB}" presName="connectorText" presStyleLbl="sibTrans2D1" presStyleIdx="8" presStyleCnt="11"/>
      <dgm:spPr/>
      <dgm:t>
        <a:bodyPr/>
        <a:lstStyle/>
        <a:p>
          <a:endParaRPr lang="en-GB"/>
        </a:p>
      </dgm:t>
    </dgm:pt>
    <dgm:pt modelId="{B10ACA7F-020A-484D-90A3-071F7D083ABD}" type="pres">
      <dgm:prSet presAssocID="{D196983A-17FE-4379-A4D7-154D2D26762A}" presName="node" presStyleLbl="node1" presStyleIdx="8" presStyleCnt="11">
        <dgm:presLayoutVars>
          <dgm:bulletEnabled val="1"/>
        </dgm:presLayoutVars>
      </dgm:prSet>
      <dgm:spPr/>
      <dgm:t>
        <a:bodyPr/>
        <a:lstStyle/>
        <a:p>
          <a:endParaRPr lang="en-GB"/>
        </a:p>
      </dgm:t>
    </dgm:pt>
    <dgm:pt modelId="{72C683FF-1459-4810-BB3B-8EFB5D797817}" type="pres">
      <dgm:prSet presAssocID="{9D77EAD3-BDB7-497A-B1C6-5794B5E2BD84}" presName="parTrans" presStyleLbl="sibTrans2D1" presStyleIdx="9" presStyleCnt="11"/>
      <dgm:spPr/>
      <dgm:t>
        <a:bodyPr/>
        <a:lstStyle/>
        <a:p>
          <a:endParaRPr lang="en-GB"/>
        </a:p>
      </dgm:t>
    </dgm:pt>
    <dgm:pt modelId="{BD950137-6BE2-4857-8B52-EAD9DC47C281}" type="pres">
      <dgm:prSet presAssocID="{9D77EAD3-BDB7-497A-B1C6-5794B5E2BD84}" presName="connectorText" presStyleLbl="sibTrans2D1" presStyleIdx="9" presStyleCnt="11"/>
      <dgm:spPr/>
      <dgm:t>
        <a:bodyPr/>
        <a:lstStyle/>
        <a:p>
          <a:endParaRPr lang="en-GB"/>
        </a:p>
      </dgm:t>
    </dgm:pt>
    <dgm:pt modelId="{5B9FD5B6-2068-40BB-8450-CB2AF790FA25}" type="pres">
      <dgm:prSet presAssocID="{684121AD-E29C-4033-9BCE-BC1FF7095911}" presName="node" presStyleLbl="node1" presStyleIdx="9" presStyleCnt="11">
        <dgm:presLayoutVars>
          <dgm:bulletEnabled val="1"/>
        </dgm:presLayoutVars>
      </dgm:prSet>
      <dgm:spPr/>
      <dgm:t>
        <a:bodyPr/>
        <a:lstStyle/>
        <a:p>
          <a:endParaRPr lang="en-GB"/>
        </a:p>
      </dgm:t>
    </dgm:pt>
    <dgm:pt modelId="{21E7C988-61D0-46F2-A6FC-863026F4842E}" type="pres">
      <dgm:prSet presAssocID="{FB2B875D-6FAB-4551-BF09-803736AA999A}" presName="parTrans" presStyleLbl="sibTrans2D1" presStyleIdx="10" presStyleCnt="11"/>
      <dgm:spPr/>
      <dgm:t>
        <a:bodyPr/>
        <a:lstStyle/>
        <a:p>
          <a:endParaRPr lang="en-GB"/>
        </a:p>
      </dgm:t>
    </dgm:pt>
    <dgm:pt modelId="{808471FC-3DEA-41E0-88A6-F9B32BA110EE}" type="pres">
      <dgm:prSet presAssocID="{FB2B875D-6FAB-4551-BF09-803736AA999A}" presName="connectorText" presStyleLbl="sibTrans2D1" presStyleIdx="10" presStyleCnt="11"/>
      <dgm:spPr/>
      <dgm:t>
        <a:bodyPr/>
        <a:lstStyle/>
        <a:p>
          <a:endParaRPr lang="en-GB"/>
        </a:p>
      </dgm:t>
    </dgm:pt>
    <dgm:pt modelId="{0C33AD71-2C09-4E6A-8DEE-38B051CEF9F6}" type="pres">
      <dgm:prSet presAssocID="{2A07665F-C140-4077-9F7C-AED029466E4A}" presName="node" presStyleLbl="node1" presStyleIdx="10" presStyleCnt="11">
        <dgm:presLayoutVars>
          <dgm:bulletEnabled val="1"/>
        </dgm:presLayoutVars>
      </dgm:prSet>
      <dgm:spPr/>
      <dgm:t>
        <a:bodyPr/>
        <a:lstStyle/>
        <a:p>
          <a:endParaRPr lang="en-GB"/>
        </a:p>
      </dgm:t>
    </dgm:pt>
  </dgm:ptLst>
  <dgm:cxnLst>
    <dgm:cxn modelId="{2001F805-0CFB-40C1-82D9-F68389F02938}" srcId="{0AAF7F3C-648D-4C71-83BA-F7E3F59A17C9}" destId="{D196983A-17FE-4379-A4D7-154D2D26762A}" srcOrd="8" destOrd="0" parTransId="{A222AC57-79B9-41E6-8B16-2EBCE71123BB}" sibTransId="{68379737-3DFF-4073-B848-497BC58D0FF5}"/>
    <dgm:cxn modelId="{B49F9CA2-E187-4354-9B35-3A279D3BAFE3}" type="presOf" srcId="{85748A16-DE17-4BC7-9294-648076D16EE7}" destId="{846392FF-D202-41A3-8234-27023767E78F}" srcOrd="0" destOrd="0" presId="urn:microsoft.com/office/officeart/2005/8/layout/radial5"/>
    <dgm:cxn modelId="{E876ED8C-3F25-406B-A679-2F2648F7131B}" type="presOf" srcId="{9D77EAD3-BDB7-497A-B1C6-5794B5E2BD84}" destId="{BD950137-6BE2-4857-8B52-EAD9DC47C281}" srcOrd="1" destOrd="0" presId="urn:microsoft.com/office/officeart/2005/8/layout/radial5"/>
    <dgm:cxn modelId="{3D355921-02B9-4E49-9342-92A7AD595F7D}" type="presOf" srcId="{D196983A-17FE-4379-A4D7-154D2D26762A}" destId="{B10ACA7F-020A-484D-90A3-071F7D083ABD}" srcOrd="0" destOrd="0" presId="urn:microsoft.com/office/officeart/2005/8/layout/radial5"/>
    <dgm:cxn modelId="{BCC1F62E-8E8F-43B4-B948-71EADAF96BA2}" type="presOf" srcId="{3F29CCA5-9CB1-417F-BEFA-075C70539CF1}" destId="{C26D6F40-44CD-4AFD-9745-5F53D4EB34B6}" srcOrd="0" destOrd="0" presId="urn:microsoft.com/office/officeart/2005/8/layout/radial5"/>
    <dgm:cxn modelId="{F5C0F131-A52C-4185-8CEF-EDD7D83D8609}" srcId="{0AAF7F3C-648D-4C71-83BA-F7E3F59A17C9}" destId="{63F280A7-30CB-482A-97B8-51E8ED284724}" srcOrd="1" destOrd="0" parTransId="{59A4727F-EFBA-41EC-88BE-0456012FC9BD}" sibTransId="{E11E6001-C70C-4FDC-8930-74736E3F7C44}"/>
    <dgm:cxn modelId="{C969F876-DD9A-4C85-BCE0-EFD0F05D4DB8}" type="presOf" srcId="{6BB61AEF-EBF9-41B5-9453-D06FEE8BC418}" destId="{ACD2B3D4-5500-4048-A7B7-430D5A48A04D}" srcOrd="1" destOrd="0" presId="urn:microsoft.com/office/officeart/2005/8/layout/radial5"/>
    <dgm:cxn modelId="{66740C0B-824F-484B-8B4C-A9B197A67856}" type="presOf" srcId="{59A4727F-EFBA-41EC-88BE-0456012FC9BD}" destId="{E13F607F-A410-49A3-BB35-F9938FAC5F9F}" srcOrd="1" destOrd="0" presId="urn:microsoft.com/office/officeart/2005/8/layout/radial5"/>
    <dgm:cxn modelId="{B52C11B2-5B00-4DDF-9736-0EABAE4C4E3D}" srcId="{0AAF7F3C-648D-4C71-83BA-F7E3F59A17C9}" destId="{FAD7FF67-9E83-42E9-B2A4-0EF4D834B220}" srcOrd="5" destOrd="0" parTransId="{20322E0A-8587-4010-8FB8-881D9631BA30}" sibTransId="{73178267-3C84-4A4C-B0DD-2E3AF9F5E8B2}"/>
    <dgm:cxn modelId="{87159063-60F9-42AD-8A6B-9C8DBA4470EF}" type="presOf" srcId="{341021E9-ED0D-4869-A4B8-B3E78213CEA3}" destId="{9D6A2CAB-DFA8-460A-9445-11D80EAD02FC}" srcOrd="0" destOrd="0" presId="urn:microsoft.com/office/officeart/2005/8/layout/radial5"/>
    <dgm:cxn modelId="{0E5AF249-9CEB-4FD7-B7F7-AE79D7D03B35}" srcId="{8C80BC71-73DA-4C32-B715-4E4D6EFDEDF5}" destId="{0AAF7F3C-648D-4C71-83BA-F7E3F59A17C9}" srcOrd="0" destOrd="0" parTransId="{0D9A2F28-7677-4F8D-B8C4-E043FEEAD2DF}" sibTransId="{B4A8E6DC-F7A0-40BB-A8B3-6B9E169A7504}"/>
    <dgm:cxn modelId="{3274FF7B-E721-4898-AE3C-BD647A6C6B8A}" type="presOf" srcId="{18BA62A1-A44B-40E0-B720-9DF36073C3D5}" destId="{499974FC-8275-4B9B-9DB7-05B3E6140C0B}" srcOrd="0" destOrd="0" presId="urn:microsoft.com/office/officeart/2005/8/layout/radial5"/>
    <dgm:cxn modelId="{FCC00CA5-5127-4AF6-AB21-9C7DA264EB2D}" srcId="{0AAF7F3C-648D-4C71-83BA-F7E3F59A17C9}" destId="{DB4FCF82-6C0A-4E84-A953-56BE3B4DE2D1}" srcOrd="4" destOrd="0" parTransId="{D4E5D8AB-023C-4109-949F-01D7B5A378BD}" sibTransId="{C72AE2C8-9FC0-4921-A947-3135B850AF8E}"/>
    <dgm:cxn modelId="{2C08F71D-29FE-4EE9-8984-98CFF3AA7B8E}" type="presOf" srcId="{B7E69757-CD2F-4600-AE60-2AEA319E7DD7}" destId="{DCB77315-940B-42A5-8988-0FBA48FAB9F2}" srcOrd="0" destOrd="0" presId="urn:microsoft.com/office/officeart/2005/8/layout/radial5"/>
    <dgm:cxn modelId="{918DAE52-F05C-4369-9A31-59C83313B069}" type="presOf" srcId="{6BB61AEF-EBF9-41B5-9453-D06FEE8BC418}" destId="{0D6801D5-3C34-45B8-8738-63FFD5DFC451}" srcOrd="0" destOrd="0" presId="urn:microsoft.com/office/officeart/2005/8/layout/radial5"/>
    <dgm:cxn modelId="{5C89AA75-EFD7-435D-80E8-3EBA39F50089}" type="presOf" srcId="{20322E0A-8587-4010-8FB8-881D9631BA30}" destId="{5FF49202-D1D7-43C8-808A-45F955668EE3}" srcOrd="1" destOrd="0" presId="urn:microsoft.com/office/officeart/2005/8/layout/radial5"/>
    <dgm:cxn modelId="{472DABE1-ACC4-4499-A4FB-1DBC5BC7D32D}" srcId="{0AAF7F3C-648D-4C71-83BA-F7E3F59A17C9}" destId="{2700A006-FECC-4708-BFF1-2C3F4203EA53}" srcOrd="0" destOrd="0" parTransId="{F9336723-C428-4C5B-9574-F8ED25C88AF2}" sibTransId="{F1C530AB-3EC3-4298-BB55-9F7A51BF0CC9}"/>
    <dgm:cxn modelId="{5B31D88B-C21A-4963-B788-2B35784149B6}" type="presOf" srcId="{684121AD-E29C-4033-9BCE-BC1FF7095911}" destId="{5B9FD5B6-2068-40BB-8450-CB2AF790FA25}" srcOrd="0" destOrd="0" presId="urn:microsoft.com/office/officeart/2005/8/layout/radial5"/>
    <dgm:cxn modelId="{62E9EB3B-3F5F-4085-AB72-AC21E41690B9}" type="presOf" srcId="{B7E69757-CD2F-4600-AE60-2AEA319E7DD7}" destId="{8CFCB9D6-19CD-43D7-9D63-7F162675CBE9}" srcOrd="1" destOrd="0" presId="urn:microsoft.com/office/officeart/2005/8/layout/radial5"/>
    <dgm:cxn modelId="{DC36145A-C32B-4FBF-A554-A9E405B4CCEA}" type="presOf" srcId="{85748A16-DE17-4BC7-9294-648076D16EE7}" destId="{8D9A0342-7966-4217-B495-2DDF39D42616}" srcOrd="1" destOrd="0" presId="urn:microsoft.com/office/officeart/2005/8/layout/radial5"/>
    <dgm:cxn modelId="{D9F8A4F3-E795-44E7-B844-58FFD46288A8}" type="presOf" srcId="{F9336723-C428-4C5B-9574-F8ED25C88AF2}" destId="{CE46EF4D-7FF5-405A-8668-3A7F45376162}" srcOrd="0" destOrd="0" presId="urn:microsoft.com/office/officeart/2005/8/layout/radial5"/>
    <dgm:cxn modelId="{5B47F811-0010-4BE9-B5F0-4A8AA4DC9E38}" type="presOf" srcId="{A222AC57-79B9-41E6-8B16-2EBCE71123BB}" destId="{C9ED4E5A-A9D2-4155-B44C-A64A2ADE8803}" srcOrd="1" destOrd="0" presId="urn:microsoft.com/office/officeart/2005/8/layout/radial5"/>
    <dgm:cxn modelId="{3DF79200-69E1-4E07-869B-859D5817888D}" type="presOf" srcId="{FB2B875D-6FAB-4551-BF09-803736AA999A}" destId="{21E7C988-61D0-46F2-A6FC-863026F4842E}" srcOrd="0" destOrd="0" presId="urn:microsoft.com/office/officeart/2005/8/layout/radial5"/>
    <dgm:cxn modelId="{3D66A2EC-C9FD-46C5-B278-0C0A83C05DC7}" srcId="{0AAF7F3C-648D-4C71-83BA-F7E3F59A17C9}" destId="{341021E9-ED0D-4869-A4B8-B3E78213CEA3}" srcOrd="7" destOrd="0" parTransId="{2C7F0CDE-A71C-4CFF-A22D-4EEB46FC5A39}" sibTransId="{5A63EF9D-AAAA-4BF0-A79E-3FF7929F4E2F}"/>
    <dgm:cxn modelId="{B6955D4C-0226-4FA1-89AC-468261752728}" srcId="{0AAF7F3C-648D-4C71-83BA-F7E3F59A17C9}" destId="{684121AD-E29C-4033-9BCE-BC1FF7095911}" srcOrd="9" destOrd="0" parTransId="{9D77EAD3-BDB7-497A-B1C6-5794B5E2BD84}" sibTransId="{12A46C12-E106-4569-AF6C-02179B245919}"/>
    <dgm:cxn modelId="{20A73F9B-685B-4D18-AE43-E4A6FA0F2BF5}" type="presOf" srcId="{F9336723-C428-4C5B-9574-F8ED25C88AF2}" destId="{8088C1B2-EC31-47F8-8021-44A25C3C51CA}" srcOrd="1" destOrd="0" presId="urn:microsoft.com/office/officeart/2005/8/layout/radial5"/>
    <dgm:cxn modelId="{6A5BF6E5-E7BB-4735-B317-96601E2D5076}" type="presOf" srcId="{63F280A7-30CB-482A-97B8-51E8ED284724}" destId="{48D4F467-9345-42FC-862D-C6284AC192B7}" srcOrd="0" destOrd="0" presId="urn:microsoft.com/office/officeart/2005/8/layout/radial5"/>
    <dgm:cxn modelId="{3BB15489-83C7-42BB-A8EA-E8A2D8606C1B}" srcId="{0AAF7F3C-648D-4C71-83BA-F7E3F59A17C9}" destId="{D9E9EA31-B4EF-42E8-9175-4EB124A11684}" srcOrd="2" destOrd="0" parTransId="{85748A16-DE17-4BC7-9294-648076D16EE7}" sibTransId="{AC38DCA3-998B-4C88-AE5C-A34767086DCB}"/>
    <dgm:cxn modelId="{781359D9-BAB2-4187-BB26-FFF958B31031}" srcId="{0AAF7F3C-648D-4C71-83BA-F7E3F59A17C9}" destId="{18BA62A1-A44B-40E0-B720-9DF36073C3D5}" srcOrd="6" destOrd="0" parTransId="{6BB61AEF-EBF9-41B5-9453-D06FEE8BC418}" sibTransId="{DB757908-4D6F-41CA-A244-2F203BEB11F4}"/>
    <dgm:cxn modelId="{D64449C6-DD6F-45C1-85C8-05D05DB43793}" type="presOf" srcId="{DB4FCF82-6C0A-4E84-A953-56BE3B4DE2D1}" destId="{81D7439A-6C7A-42D3-987C-00489314AE53}" srcOrd="0" destOrd="0" presId="urn:microsoft.com/office/officeart/2005/8/layout/radial5"/>
    <dgm:cxn modelId="{151BBB98-3B03-40C5-A6C0-C44745E140D9}" type="presOf" srcId="{D4E5D8AB-023C-4109-949F-01D7B5A378BD}" destId="{DC1B9A67-CA78-411E-8D1F-58D227A3DFBF}" srcOrd="1" destOrd="0" presId="urn:microsoft.com/office/officeart/2005/8/layout/radial5"/>
    <dgm:cxn modelId="{9E656206-5233-49ED-9166-2E23C8C1B379}" type="presOf" srcId="{FAD7FF67-9E83-42E9-B2A4-0EF4D834B220}" destId="{5BBC1EB6-37AD-4A67-B45D-BCAAEE593E10}" srcOrd="0" destOrd="0" presId="urn:microsoft.com/office/officeart/2005/8/layout/radial5"/>
    <dgm:cxn modelId="{3B925140-1B04-4E9D-82CA-D61B2586A6EC}" type="presOf" srcId="{9D77EAD3-BDB7-497A-B1C6-5794B5E2BD84}" destId="{72C683FF-1459-4810-BB3B-8EFB5D797817}" srcOrd="0" destOrd="0" presId="urn:microsoft.com/office/officeart/2005/8/layout/radial5"/>
    <dgm:cxn modelId="{B1BF3BC9-A043-4BA2-B2E2-2488372D08B3}" type="presOf" srcId="{FB2B875D-6FAB-4551-BF09-803736AA999A}" destId="{808471FC-3DEA-41E0-88A6-F9B32BA110EE}" srcOrd="1" destOrd="0" presId="urn:microsoft.com/office/officeart/2005/8/layout/radial5"/>
    <dgm:cxn modelId="{A4C09387-810E-4C81-B912-000CE5ACD4D8}" type="presOf" srcId="{2C7F0CDE-A71C-4CFF-A22D-4EEB46FC5A39}" destId="{E759CF20-DD27-4EC8-A5E0-B6C1FE5A93F0}" srcOrd="0" destOrd="0" presId="urn:microsoft.com/office/officeart/2005/8/layout/radial5"/>
    <dgm:cxn modelId="{53252A77-E432-43DF-8AA1-E99690DD91B8}" type="presOf" srcId="{2C7F0CDE-A71C-4CFF-A22D-4EEB46FC5A39}" destId="{CB027233-C931-45AB-9008-A792F4C8D576}" srcOrd="1" destOrd="0" presId="urn:microsoft.com/office/officeart/2005/8/layout/radial5"/>
    <dgm:cxn modelId="{66580BB6-5584-415B-94DC-8AEFA0C800AE}" type="presOf" srcId="{59A4727F-EFBA-41EC-88BE-0456012FC9BD}" destId="{B73BCAFB-967C-47C1-A162-2AC14C5686FF}" srcOrd="0" destOrd="0" presId="urn:microsoft.com/office/officeart/2005/8/layout/radial5"/>
    <dgm:cxn modelId="{05299F92-914D-4884-B06C-7CFD31C9B98E}" type="presOf" srcId="{2A07665F-C140-4077-9F7C-AED029466E4A}" destId="{0C33AD71-2C09-4E6A-8DEE-38B051CEF9F6}" srcOrd="0" destOrd="0" presId="urn:microsoft.com/office/officeart/2005/8/layout/radial5"/>
    <dgm:cxn modelId="{805A8D07-DD2A-48FE-8561-77A2F03DDEE3}" type="presOf" srcId="{A222AC57-79B9-41E6-8B16-2EBCE71123BB}" destId="{1C3C3ADF-3029-4F63-8606-C0FF2A40C32C}" srcOrd="0" destOrd="0" presId="urn:microsoft.com/office/officeart/2005/8/layout/radial5"/>
    <dgm:cxn modelId="{EAC834D4-C09F-4250-A3A6-0471D69EC803}" type="presOf" srcId="{0AAF7F3C-648D-4C71-83BA-F7E3F59A17C9}" destId="{3565629A-17EC-4552-B6F8-0E1673E2C876}" srcOrd="0" destOrd="0" presId="urn:microsoft.com/office/officeart/2005/8/layout/radial5"/>
    <dgm:cxn modelId="{91A63B26-3957-42D4-A14E-9B2CD9AB1A1E}" srcId="{0AAF7F3C-648D-4C71-83BA-F7E3F59A17C9}" destId="{3F29CCA5-9CB1-417F-BEFA-075C70539CF1}" srcOrd="3" destOrd="0" parTransId="{B7E69757-CD2F-4600-AE60-2AEA319E7DD7}" sibTransId="{DF141701-AC83-4987-8CAA-B5277E6E2F64}"/>
    <dgm:cxn modelId="{613F7E5B-B6B6-4153-9DEC-99F937002646}" srcId="{0AAF7F3C-648D-4C71-83BA-F7E3F59A17C9}" destId="{2A07665F-C140-4077-9F7C-AED029466E4A}" srcOrd="10" destOrd="0" parTransId="{FB2B875D-6FAB-4551-BF09-803736AA999A}" sibTransId="{E4543CBA-ABD6-4117-921C-B6F9FF3736BC}"/>
    <dgm:cxn modelId="{8A7B9201-B6F0-40F3-A076-8CD847C90F83}" type="presOf" srcId="{20322E0A-8587-4010-8FB8-881D9631BA30}" destId="{9D669997-DB5B-4E0E-B74F-24587ED7D833}" srcOrd="0" destOrd="0" presId="urn:microsoft.com/office/officeart/2005/8/layout/radial5"/>
    <dgm:cxn modelId="{04AE3E8D-F8B1-48FC-A667-0A185BEE6125}" type="presOf" srcId="{8C80BC71-73DA-4C32-B715-4E4D6EFDEDF5}" destId="{F33D1FBA-993C-4112-B6AB-EF1C1B6885FF}" srcOrd="0" destOrd="0" presId="urn:microsoft.com/office/officeart/2005/8/layout/radial5"/>
    <dgm:cxn modelId="{7A052702-6C6F-4FD2-B6C7-46C3876FFDC9}" type="presOf" srcId="{D4E5D8AB-023C-4109-949F-01D7B5A378BD}" destId="{9F1A0923-7FA5-4C65-9A87-BB153CF6AF50}" srcOrd="0" destOrd="0" presId="urn:microsoft.com/office/officeart/2005/8/layout/radial5"/>
    <dgm:cxn modelId="{5A1ED768-C6DE-48B6-B32A-D1F738B896BD}" type="presOf" srcId="{2700A006-FECC-4708-BFF1-2C3F4203EA53}" destId="{4E11D6D8-B6E4-49BE-99B0-29A7868F64A3}" srcOrd="0" destOrd="0" presId="urn:microsoft.com/office/officeart/2005/8/layout/radial5"/>
    <dgm:cxn modelId="{C1BE6F4B-255B-4053-92E5-6C4436DD785A}" type="presOf" srcId="{D9E9EA31-B4EF-42E8-9175-4EB124A11684}" destId="{B21100E2-1F4F-43F9-A914-BE87DCC5E334}" srcOrd="0" destOrd="0" presId="urn:microsoft.com/office/officeart/2005/8/layout/radial5"/>
    <dgm:cxn modelId="{D3AA9DBC-EC65-4ABA-A57B-55A0D2AD6886}" type="presParOf" srcId="{F33D1FBA-993C-4112-B6AB-EF1C1B6885FF}" destId="{3565629A-17EC-4552-B6F8-0E1673E2C876}" srcOrd="0" destOrd="0" presId="urn:microsoft.com/office/officeart/2005/8/layout/radial5"/>
    <dgm:cxn modelId="{B371561E-F18B-45FE-9FD1-211C79161B4C}" type="presParOf" srcId="{F33D1FBA-993C-4112-B6AB-EF1C1B6885FF}" destId="{CE46EF4D-7FF5-405A-8668-3A7F45376162}" srcOrd="1" destOrd="0" presId="urn:microsoft.com/office/officeart/2005/8/layout/radial5"/>
    <dgm:cxn modelId="{CE571E81-974C-49A1-9E2E-651C3AAE3C99}" type="presParOf" srcId="{CE46EF4D-7FF5-405A-8668-3A7F45376162}" destId="{8088C1B2-EC31-47F8-8021-44A25C3C51CA}" srcOrd="0" destOrd="0" presId="urn:microsoft.com/office/officeart/2005/8/layout/radial5"/>
    <dgm:cxn modelId="{203118B7-9F0C-498C-AA90-C52C89C53C9F}" type="presParOf" srcId="{F33D1FBA-993C-4112-B6AB-EF1C1B6885FF}" destId="{4E11D6D8-B6E4-49BE-99B0-29A7868F64A3}" srcOrd="2" destOrd="0" presId="urn:microsoft.com/office/officeart/2005/8/layout/radial5"/>
    <dgm:cxn modelId="{65F5405B-D877-4438-973A-E599B6D3AF2A}" type="presParOf" srcId="{F33D1FBA-993C-4112-B6AB-EF1C1B6885FF}" destId="{B73BCAFB-967C-47C1-A162-2AC14C5686FF}" srcOrd="3" destOrd="0" presId="urn:microsoft.com/office/officeart/2005/8/layout/radial5"/>
    <dgm:cxn modelId="{EE147E25-D181-468F-AFA1-08B3D7EFD9FF}" type="presParOf" srcId="{B73BCAFB-967C-47C1-A162-2AC14C5686FF}" destId="{E13F607F-A410-49A3-BB35-F9938FAC5F9F}" srcOrd="0" destOrd="0" presId="urn:microsoft.com/office/officeart/2005/8/layout/radial5"/>
    <dgm:cxn modelId="{E0555EBE-E1C7-4DC4-B612-CFD7DA2B8851}" type="presParOf" srcId="{F33D1FBA-993C-4112-B6AB-EF1C1B6885FF}" destId="{48D4F467-9345-42FC-862D-C6284AC192B7}" srcOrd="4" destOrd="0" presId="urn:microsoft.com/office/officeart/2005/8/layout/radial5"/>
    <dgm:cxn modelId="{D8BF264D-F245-4DD2-925B-FA1F2A2C15D1}" type="presParOf" srcId="{F33D1FBA-993C-4112-B6AB-EF1C1B6885FF}" destId="{846392FF-D202-41A3-8234-27023767E78F}" srcOrd="5" destOrd="0" presId="urn:microsoft.com/office/officeart/2005/8/layout/radial5"/>
    <dgm:cxn modelId="{EB092D92-A9EE-4FA1-9FBA-D4382EB786DD}" type="presParOf" srcId="{846392FF-D202-41A3-8234-27023767E78F}" destId="{8D9A0342-7966-4217-B495-2DDF39D42616}" srcOrd="0" destOrd="0" presId="urn:microsoft.com/office/officeart/2005/8/layout/radial5"/>
    <dgm:cxn modelId="{B41963ED-93A6-4A0E-807C-34A227A89EEF}" type="presParOf" srcId="{F33D1FBA-993C-4112-B6AB-EF1C1B6885FF}" destId="{B21100E2-1F4F-43F9-A914-BE87DCC5E334}" srcOrd="6" destOrd="0" presId="urn:microsoft.com/office/officeart/2005/8/layout/radial5"/>
    <dgm:cxn modelId="{3285F197-A95D-4EAF-829E-0652D35D8A6F}" type="presParOf" srcId="{F33D1FBA-993C-4112-B6AB-EF1C1B6885FF}" destId="{DCB77315-940B-42A5-8988-0FBA48FAB9F2}" srcOrd="7" destOrd="0" presId="urn:microsoft.com/office/officeart/2005/8/layout/radial5"/>
    <dgm:cxn modelId="{877C177E-8840-47B7-B480-58B89764FDE7}" type="presParOf" srcId="{DCB77315-940B-42A5-8988-0FBA48FAB9F2}" destId="{8CFCB9D6-19CD-43D7-9D63-7F162675CBE9}" srcOrd="0" destOrd="0" presId="urn:microsoft.com/office/officeart/2005/8/layout/radial5"/>
    <dgm:cxn modelId="{01E66F51-E921-430E-A138-33814353023C}" type="presParOf" srcId="{F33D1FBA-993C-4112-B6AB-EF1C1B6885FF}" destId="{C26D6F40-44CD-4AFD-9745-5F53D4EB34B6}" srcOrd="8" destOrd="0" presId="urn:microsoft.com/office/officeart/2005/8/layout/radial5"/>
    <dgm:cxn modelId="{AF14C253-CC58-42AF-92C3-26CDF444FD75}" type="presParOf" srcId="{F33D1FBA-993C-4112-B6AB-EF1C1B6885FF}" destId="{9F1A0923-7FA5-4C65-9A87-BB153CF6AF50}" srcOrd="9" destOrd="0" presId="urn:microsoft.com/office/officeart/2005/8/layout/radial5"/>
    <dgm:cxn modelId="{86E13055-D474-4711-B2B8-FBCE979C596A}" type="presParOf" srcId="{9F1A0923-7FA5-4C65-9A87-BB153CF6AF50}" destId="{DC1B9A67-CA78-411E-8D1F-58D227A3DFBF}" srcOrd="0" destOrd="0" presId="urn:microsoft.com/office/officeart/2005/8/layout/radial5"/>
    <dgm:cxn modelId="{2CAA2690-DCF8-45BB-8AB9-A4821B2C9E12}" type="presParOf" srcId="{F33D1FBA-993C-4112-B6AB-EF1C1B6885FF}" destId="{81D7439A-6C7A-42D3-987C-00489314AE53}" srcOrd="10" destOrd="0" presId="urn:microsoft.com/office/officeart/2005/8/layout/radial5"/>
    <dgm:cxn modelId="{B52F9073-467D-4CE7-9C0D-0317C54EDC5E}" type="presParOf" srcId="{F33D1FBA-993C-4112-B6AB-EF1C1B6885FF}" destId="{9D669997-DB5B-4E0E-B74F-24587ED7D833}" srcOrd="11" destOrd="0" presId="urn:microsoft.com/office/officeart/2005/8/layout/radial5"/>
    <dgm:cxn modelId="{BEDC1AB2-A107-4FF5-905F-504FB518158D}" type="presParOf" srcId="{9D669997-DB5B-4E0E-B74F-24587ED7D833}" destId="{5FF49202-D1D7-43C8-808A-45F955668EE3}" srcOrd="0" destOrd="0" presId="urn:microsoft.com/office/officeart/2005/8/layout/radial5"/>
    <dgm:cxn modelId="{2D945E22-1894-4145-92E1-EE05FC7EB5A6}" type="presParOf" srcId="{F33D1FBA-993C-4112-B6AB-EF1C1B6885FF}" destId="{5BBC1EB6-37AD-4A67-B45D-BCAAEE593E10}" srcOrd="12" destOrd="0" presId="urn:microsoft.com/office/officeart/2005/8/layout/radial5"/>
    <dgm:cxn modelId="{4DBCA7CA-9089-4459-AFF2-46E5CE658BF0}" type="presParOf" srcId="{F33D1FBA-993C-4112-B6AB-EF1C1B6885FF}" destId="{0D6801D5-3C34-45B8-8738-63FFD5DFC451}" srcOrd="13" destOrd="0" presId="urn:microsoft.com/office/officeart/2005/8/layout/radial5"/>
    <dgm:cxn modelId="{78FEC11A-1603-48B8-A010-8DE500CAEBD7}" type="presParOf" srcId="{0D6801D5-3C34-45B8-8738-63FFD5DFC451}" destId="{ACD2B3D4-5500-4048-A7B7-430D5A48A04D}" srcOrd="0" destOrd="0" presId="urn:microsoft.com/office/officeart/2005/8/layout/radial5"/>
    <dgm:cxn modelId="{46E1AF1C-4A29-4B82-BF88-3BDBB963C132}" type="presParOf" srcId="{F33D1FBA-993C-4112-B6AB-EF1C1B6885FF}" destId="{499974FC-8275-4B9B-9DB7-05B3E6140C0B}" srcOrd="14" destOrd="0" presId="urn:microsoft.com/office/officeart/2005/8/layout/radial5"/>
    <dgm:cxn modelId="{B13B6870-83C5-4131-B248-28302B9013B5}" type="presParOf" srcId="{F33D1FBA-993C-4112-B6AB-EF1C1B6885FF}" destId="{E759CF20-DD27-4EC8-A5E0-B6C1FE5A93F0}" srcOrd="15" destOrd="0" presId="urn:microsoft.com/office/officeart/2005/8/layout/radial5"/>
    <dgm:cxn modelId="{5EC8CF7D-4163-47A7-8C3C-88BC4FABAA41}" type="presParOf" srcId="{E759CF20-DD27-4EC8-A5E0-B6C1FE5A93F0}" destId="{CB027233-C931-45AB-9008-A792F4C8D576}" srcOrd="0" destOrd="0" presId="urn:microsoft.com/office/officeart/2005/8/layout/radial5"/>
    <dgm:cxn modelId="{87E8C708-C9BD-4151-85C8-966FCF6461F1}" type="presParOf" srcId="{F33D1FBA-993C-4112-B6AB-EF1C1B6885FF}" destId="{9D6A2CAB-DFA8-460A-9445-11D80EAD02FC}" srcOrd="16" destOrd="0" presId="urn:microsoft.com/office/officeart/2005/8/layout/radial5"/>
    <dgm:cxn modelId="{A44DDAF0-61E9-48FC-9A53-C229E19476C0}" type="presParOf" srcId="{F33D1FBA-993C-4112-B6AB-EF1C1B6885FF}" destId="{1C3C3ADF-3029-4F63-8606-C0FF2A40C32C}" srcOrd="17" destOrd="0" presId="urn:microsoft.com/office/officeart/2005/8/layout/radial5"/>
    <dgm:cxn modelId="{B26F85C0-A831-4025-BB84-BED10507B297}" type="presParOf" srcId="{1C3C3ADF-3029-4F63-8606-C0FF2A40C32C}" destId="{C9ED4E5A-A9D2-4155-B44C-A64A2ADE8803}" srcOrd="0" destOrd="0" presId="urn:microsoft.com/office/officeart/2005/8/layout/radial5"/>
    <dgm:cxn modelId="{0CFE6ED8-BB01-4242-8DB2-5DC75749CF70}" type="presParOf" srcId="{F33D1FBA-993C-4112-B6AB-EF1C1B6885FF}" destId="{B10ACA7F-020A-484D-90A3-071F7D083ABD}" srcOrd="18" destOrd="0" presId="urn:microsoft.com/office/officeart/2005/8/layout/radial5"/>
    <dgm:cxn modelId="{FAD3B0B3-90A8-48EF-8C9A-E60446BCB32C}" type="presParOf" srcId="{F33D1FBA-993C-4112-B6AB-EF1C1B6885FF}" destId="{72C683FF-1459-4810-BB3B-8EFB5D797817}" srcOrd="19" destOrd="0" presId="urn:microsoft.com/office/officeart/2005/8/layout/radial5"/>
    <dgm:cxn modelId="{61F49768-F504-43A3-9AFC-8BD63C147C0E}" type="presParOf" srcId="{72C683FF-1459-4810-BB3B-8EFB5D797817}" destId="{BD950137-6BE2-4857-8B52-EAD9DC47C281}" srcOrd="0" destOrd="0" presId="urn:microsoft.com/office/officeart/2005/8/layout/radial5"/>
    <dgm:cxn modelId="{96994E6B-5BDE-48A2-BED6-BDA4D30F436A}" type="presParOf" srcId="{F33D1FBA-993C-4112-B6AB-EF1C1B6885FF}" destId="{5B9FD5B6-2068-40BB-8450-CB2AF790FA25}" srcOrd="20" destOrd="0" presId="urn:microsoft.com/office/officeart/2005/8/layout/radial5"/>
    <dgm:cxn modelId="{413CA327-A38F-4C87-B98A-5D013879145F}" type="presParOf" srcId="{F33D1FBA-993C-4112-B6AB-EF1C1B6885FF}" destId="{21E7C988-61D0-46F2-A6FC-863026F4842E}" srcOrd="21" destOrd="0" presId="urn:microsoft.com/office/officeart/2005/8/layout/radial5"/>
    <dgm:cxn modelId="{AE9AB13A-4961-4AA2-A696-FB8832792ED8}" type="presParOf" srcId="{21E7C988-61D0-46F2-A6FC-863026F4842E}" destId="{808471FC-3DEA-41E0-88A6-F9B32BA110EE}" srcOrd="0" destOrd="0" presId="urn:microsoft.com/office/officeart/2005/8/layout/radial5"/>
    <dgm:cxn modelId="{5CAE75BD-FEF6-436F-8F4B-D8BDACDA8B5B}" type="presParOf" srcId="{F33D1FBA-993C-4112-B6AB-EF1C1B6885FF}" destId="{0C33AD71-2C09-4E6A-8DEE-38B051CEF9F6}" srcOrd="2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EC905E-ECC4-4CDB-A1B0-4C0D136A17FC}">
      <dsp:nvSpPr>
        <dsp:cNvPr id="0" name=""/>
        <dsp:cNvSpPr/>
      </dsp:nvSpPr>
      <dsp:spPr>
        <a:xfrm>
          <a:off x="0" y="0"/>
          <a:ext cx="10292225" cy="2828925"/>
        </a:xfrm>
        <a:prstGeom prst="roundRect">
          <a:avLst>
            <a:gd name="adj" fmla="val 10000"/>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7A55F5-AEF1-4778-93C0-BA8744ED0EFF}">
      <dsp:nvSpPr>
        <dsp:cNvPr id="0" name=""/>
        <dsp:cNvSpPr/>
      </dsp:nvSpPr>
      <dsp:spPr>
        <a:xfrm>
          <a:off x="510916" y="400528"/>
          <a:ext cx="1463710" cy="2027867"/>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1C74FD-3BA0-4D25-A428-69B8F150C5A5}">
      <dsp:nvSpPr>
        <dsp:cNvPr id="0" name=""/>
        <dsp:cNvSpPr/>
      </dsp:nvSpPr>
      <dsp:spPr>
        <a:xfrm rot="10800000">
          <a:off x="312576" y="2828925"/>
          <a:ext cx="1860390" cy="3457575"/>
        </a:xfrm>
        <a:prstGeom prst="round2SameRect">
          <a:avLst>
            <a:gd name="adj1" fmla="val 10500"/>
            <a:gd name="adj2" fmla="val 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l" defTabSz="533400">
            <a:lnSpc>
              <a:spcPct val="90000"/>
            </a:lnSpc>
            <a:spcBef>
              <a:spcPct val="0"/>
            </a:spcBef>
            <a:spcAft>
              <a:spcPct val="35000"/>
            </a:spcAft>
          </a:pPr>
          <a:r>
            <a:rPr lang="en-GB" sz="1200" b="0" kern="1200" dirty="0" smtClean="0"/>
            <a:t>The battle started a 9.oo am. </a:t>
          </a:r>
        </a:p>
        <a:p>
          <a:pPr lvl="0" algn="l" defTabSz="533400">
            <a:lnSpc>
              <a:spcPct val="90000"/>
            </a:lnSpc>
            <a:spcBef>
              <a:spcPct val="0"/>
            </a:spcBef>
            <a:spcAft>
              <a:spcPct val="35000"/>
            </a:spcAft>
          </a:pPr>
          <a:r>
            <a:rPr lang="en-GB" sz="1200" b="0" kern="1200" dirty="0" smtClean="0"/>
            <a:t>The archers walked up to Senlac Hill and fired a volley of arrows.  </a:t>
          </a:r>
        </a:p>
        <a:p>
          <a:pPr lvl="0" algn="l" defTabSz="533400">
            <a:lnSpc>
              <a:spcPct val="90000"/>
            </a:lnSpc>
            <a:spcBef>
              <a:spcPct val="0"/>
            </a:spcBef>
            <a:spcAft>
              <a:spcPct val="35000"/>
            </a:spcAft>
          </a:pPr>
          <a:r>
            <a:rPr lang="en-GB" sz="1200" b="0" kern="1200" dirty="0" smtClean="0"/>
            <a:t>Some of the Norman infantry  charged up the hill but were blocked by the </a:t>
          </a:r>
          <a:r>
            <a:rPr lang="en-GB" sz="1200" b="0" kern="1200" dirty="0" err="1" smtClean="0"/>
            <a:t>housecarls</a:t>
          </a:r>
          <a:r>
            <a:rPr lang="en-GB" sz="1200" b="0" kern="1200" dirty="0" smtClean="0"/>
            <a:t>. </a:t>
          </a:r>
        </a:p>
        <a:p>
          <a:pPr lvl="0" algn="l" defTabSz="533400">
            <a:lnSpc>
              <a:spcPct val="90000"/>
            </a:lnSpc>
            <a:spcBef>
              <a:spcPct val="0"/>
            </a:spcBef>
            <a:spcAft>
              <a:spcPct val="35000"/>
            </a:spcAft>
          </a:pPr>
          <a:r>
            <a:rPr lang="en-GB" sz="1200" b="0" kern="1200" dirty="0" smtClean="0"/>
            <a:t>The Anglo-Saxons’ main form of defence  was the shield wall. </a:t>
          </a:r>
        </a:p>
        <a:p>
          <a:pPr lvl="0" algn="l" defTabSz="533400">
            <a:lnSpc>
              <a:spcPct val="90000"/>
            </a:lnSpc>
            <a:spcBef>
              <a:spcPct val="0"/>
            </a:spcBef>
            <a:spcAft>
              <a:spcPct val="35000"/>
            </a:spcAft>
          </a:pPr>
          <a:r>
            <a:rPr lang="en-GB" sz="1200" b="0" kern="1200" dirty="0" err="1" smtClean="0"/>
            <a:t>Housecarls</a:t>
          </a:r>
          <a:r>
            <a:rPr lang="en-GB" sz="1200" b="0" kern="1200" dirty="0" smtClean="0"/>
            <a:t> overlapped their circular shields and this was a very effective way of defending their position. </a:t>
          </a:r>
          <a:endParaRPr lang="en-GB" sz="1200" b="0" kern="1200" dirty="0"/>
        </a:p>
      </dsp:txBody>
      <dsp:txXfrm rot="10800000">
        <a:off x="369789" y="2828925"/>
        <a:ext cx="1745964" cy="3400362"/>
      </dsp:txXfrm>
    </dsp:sp>
    <dsp:sp modelId="{41196A08-57A4-46F5-81C2-5F05EE0EEC01}">
      <dsp:nvSpPr>
        <dsp:cNvPr id="0" name=""/>
        <dsp:cNvSpPr/>
      </dsp:nvSpPr>
      <dsp:spPr>
        <a:xfrm>
          <a:off x="2609940" y="377190"/>
          <a:ext cx="1229521" cy="2074545"/>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70F157-E3FB-47AE-8F58-308D37AA77E2}">
      <dsp:nvSpPr>
        <dsp:cNvPr id="0" name=""/>
        <dsp:cNvSpPr/>
      </dsp:nvSpPr>
      <dsp:spPr>
        <a:xfrm rot="10800000">
          <a:off x="2267919" y="2828925"/>
          <a:ext cx="1913563" cy="3457575"/>
        </a:xfrm>
        <a:prstGeom prst="round2SameRect">
          <a:avLst>
            <a:gd name="adj1" fmla="val 10500"/>
            <a:gd name="adj2" fmla="val 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lvl="0" algn="l" defTabSz="577850">
            <a:lnSpc>
              <a:spcPct val="90000"/>
            </a:lnSpc>
            <a:spcBef>
              <a:spcPct val="0"/>
            </a:spcBef>
            <a:spcAft>
              <a:spcPct val="35000"/>
            </a:spcAft>
          </a:pPr>
          <a:r>
            <a:rPr lang="en-GB" sz="1300" kern="1200" dirty="0" smtClean="0"/>
            <a:t>After the first Norman attack failed, a section of the Norman army ran away from the Norman line. </a:t>
          </a:r>
        </a:p>
        <a:p>
          <a:pPr lvl="0" algn="l" defTabSz="577850">
            <a:lnSpc>
              <a:spcPct val="90000"/>
            </a:lnSpc>
            <a:spcBef>
              <a:spcPct val="0"/>
            </a:spcBef>
            <a:spcAft>
              <a:spcPct val="35000"/>
            </a:spcAft>
          </a:pPr>
          <a:r>
            <a:rPr lang="en-GB" sz="1300" kern="1200" dirty="0" smtClean="0"/>
            <a:t>Members of the </a:t>
          </a:r>
          <a:r>
            <a:rPr lang="en-GB" sz="1300" kern="1200" dirty="0" err="1" smtClean="0"/>
            <a:t>Fyrd</a:t>
          </a:r>
          <a:r>
            <a:rPr lang="en-GB" sz="1300" kern="1200" dirty="0" smtClean="0"/>
            <a:t> ran after them but became stuck in the marshy land at the bottom of Senlac hill. The Normans turned and slaughtered the Anglo-Saxons who chased them. This tactic became known as the feigned retreat it slowly drained the shield wall of Anglo-Saxons. </a:t>
          </a:r>
          <a:endParaRPr lang="en-GB" sz="1300" kern="1200" dirty="0"/>
        </a:p>
      </dsp:txBody>
      <dsp:txXfrm rot="10800000">
        <a:off x="2326768" y="2828925"/>
        <a:ext cx="1795865" cy="3398726"/>
      </dsp:txXfrm>
    </dsp:sp>
    <dsp:sp modelId="{60973DC4-D2B3-4F60-B5F8-46544750970C}">
      <dsp:nvSpPr>
        <dsp:cNvPr id="0" name=""/>
        <dsp:cNvSpPr/>
      </dsp:nvSpPr>
      <dsp:spPr>
        <a:xfrm>
          <a:off x="4553898" y="378607"/>
          <a:ext cx="1348761" cy="2074545"/>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BF99B-D640-4263-B187-F19673DA3D50}">
      <dsp:nvSpPr>
        <dsp:cNvPr id="0" name=""/>
        <dsp:cNvSpPr/>
      </dsp:nvSpPr>
      <dsp:spPr>
        <a:xfrm rot="10800000">
          <a:off x="4276434" y="2833177"/>
          <a:ext cx="1903688" cy="3451904"/>
        </a:xfrm>
        <a:prstGeom prst="round2SameRect">
          <a:avLst>
            <a:gd name="adj1" fmla="val 10500"/>
            <a:gd name="adj2" fmla="val 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l" defTabSz="533400">
            <a:lnSpc>
              <a:spcPct val="90000"/>
            </a:lnSpc>
            <a:spcBef>
              <a:spcPct val="0"/>
            </a:spcBef>
            <a:spcAft>
              <a:spcPct val="35000"/>
            </a:spcAft>
          </a:pPr>
          <a:r>
            <a:rPr lang="en-GB" sz="1200" b="1" kern="1200" dirty="0" smtClean="0"/>
            <a:t>Midday: </a:t>
          </a:r>
          <a:r>
            <a:rPr lang="en-GB" sz="1200" kern="1200" dirty="0" smtClean="0"/>
            <a:t>There was a break in the fighting to allow both sides to remove their dead and wounded. </a:t>
          </a:r>
        </a:p>
        <a:p>
          <a:pPr lvl="0" algn="l" defTabSz="533400">
            <a:lnSpc>
              <a:spcPct val="90000"/>
            </a:lnSpc>
            <a:spcBef>
              <a:spcPct val="0"/>
            </a:spcBef>
            <a:spcAft>
              <a:spcPct val="35000"/>
            </a:spcAft>
          </a:pPr>
          <a:r>
            <a:rPr lang="en-GB" sz="1200" kern="1200" dirty="0" smtClean="0"/>
            <a:t>William changed his tactics and moved his archers from the front of the battlefield to behind the infantry.  The change in position  of the archers meant that, rather than flying over the heads of the horsecars, their arrows hit the Anglo-Saxon army squarely and caught them by surprise. </a:t>
          </a:r>
          <a:endParaRPr lang="en-GB" sz="1200" kern="1200" dirty="0"/>
        </a:p>
      </dsp:txBody>
      <dsp:txXfrm rot="10800000">
        <a:off x="4334979" y="2833177"/>
        <a:ext cx="1786598" cy="3393359"/>
      </dsp:txXfrm>
    </dsp:sp>
    <dsp:sp modelId="{C108C70E-39B1-4BC6-9609-66F7B095E633}">
      <dsp:nvSpPr>
        <dsp:cNvPr id="0" name=""/>
        <dsp:cNvSpPr/>
      </dsp:nvSpPr>
      <dsp:spPr>
        <a:xfrm>
          <a:off x="6472992" y="377190"/>
          <a:ext cx="1397139" cy="2074545"/>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3D9CB5-B643-4E75-BC9D-9E45E77CC740}">
      <dsp:nvSpPr>
        <dsp:cNvPr id="0" name=""/>
        <dsp:cNvSpPr/>
      </dsp:nvSpPr>
      <dsp:spPr>
        <a:xfrm rot="10800000">
          <a:off x="6223449" y="2828925"/>
          <a:ext cx="1792974" cy="3457575"/>
        </a:xfrm>
        <a:prstGeom prst="round2SameRect">
          <a:avLst>
            <a:gd name="adj1" fmla="val 10500"/>
            <a:gd name="adj2" fmla="val 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l" defTabSz="533400">
            <a:lnSpc>
              <a:spcPct val="90000"/>
            </a:lnSpc>
            <a:spcBef>
              <a:spcPct val="0"/>
            </a:spcBef>
            <a:spcAft>
              <a:spcPct val="35000"/>
            </a:spcAft>
          </a:pPr>
          <a:r>
            <a:rPr lang="en-GB" sz="1200" kern="1200" dirty="0" smtClean="0"/>
            <a:t>William ordered his cavalry to charge which led to heavy casualties on both sides. Harold’s troops managed to stay in formation but the Normans deployed their feigned retreat again. Both sides suffered heavy losses and William ordered his knights to dismount and attack on foot. At the same time his archers fired their arrows and the knights and infantry charged at the Anglo-Saxons. </a:t>
          </a:r>
          <a:endParaRPr lang="en-GB" sz="1200" kern="1200" dirty="0"/>
        </a:p>
      </dsp:txBody>
      <dsp:txXfrm rot="10800000">
        <a:off x="6278589" y="2828925"/>
        <a:ext cx="1682694" cy="3402435"/>
      </dsp:txXfrm>
    </dsp:sp>
    <dsp:sp modelId="{004B44A7-E718-48E0-AF4D-0271D6868843}">
      <dsp:nvSpPr>
        <dsp:cNvPr id="0" name=""/>
        <dsp:cNvSpPr/>
      </dsp:nvSpPr>
      <dsp:spPr>
        <a:xfrm>
          <a:off x="8163001" y="377190"/>
          <a:ext cx="1816646" cy="2074545"/>
        </a:xfrm>
        <a:prstGeom prst="roundRect">
          <a:avLst>
            <a:gd name="adj" fmla="val 10000"/>
          </a:avLst>
        </a:prstGeom>
        <a:blipFill rotWithShape="1">
          <a:blip xmlns:r="http://schemas.openxmlformats.org/officeDocument/2006/relationships" r:embed="rId5"/>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49D7CE-11DA-414D-A795-76F60D1A5942}">
      <dsp:nvSpPr>
        <dsp:cNvPr id="0" name=""/>
        <dsp:cNvSpPr/>
      </dsp:nvSpPr>
      <dsp:spPr>
        <a:xfrm rot="10800000">
          <a:off x="8314336" y="2828925"/>
          <a:ext cx="1513978" cy="3457575"/>
        </a:xfrm>
        <a:prstGeom prst="round2SameRect">
          <a:avLst>
            <a:gd name="adj1" fmla="val 10500"/>
            <a:gd name="adj2" fmla="val 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l" defTabSz="533400">
            <a:lnSpc>
              <a:spcPct val="90000"/>
            </a:lnSpc>
            <a:spcBef>
              <a:spcPct val="0"/>
            </a:spcBef>
            <a:spcAft>
              <a:spcPct val="35000"/>
            </a:spcAft>
          </a:pPr>
          <a:r>
            <a:rPr lang="en-GB" sz="1200" kern="1200" dirty="0" smtClean="0"/>
            <a:t>4pm: </a:t>
          </a:r>
        </a:p>
        <a:p>
          <a:pPr lvl="0" algn="l" defTabSz="533400">
            <a:lnSpc>
              <a:spcPct val="90000"/>
            </a:lnSpc>
            <a:spcBef>
              <a:spcPct val="0"/>
            </a:spcBef>
            <a:spcAft>
              <a:spcPct val="35000"/>
            </a:spcAft>
          </a:pPr>
          <a:r>
            <a:rPr lang="en-GB" sz="1200" kern="1200" dirty="0" smtClean="0"/>
            <a:t>By this time the Anglo-Saxon shield wall was beginning to disintegrate and the Normans began to attack and  break through the sides of the wall.  The remaining </a:t>
          </a:r>
          <a:r>
            <a:rPr lang="en-GB" sz="1200" kern="1200" dirty="0" err="1" smtClean="0"/>
            <a:t>housecarls</a:t>
          </a:r>
          <a:r>
            <a:rPr lang="en-GB" sz="1200" kern="1200" dirty="0" smtClean="0"/>
            <a:t> fell into a defensive position around Harold. It was at this time that King Harold was killed. Seeing his death, the </a:t>
          </a:r>
          <a:r>
            <a:rPr lang="en-GB" sz="1200" kern="1200" dirty="0" err="1" smtClean="0"/>
            <a:t>fyrd</a:t>
          </a:r>
          <a:r>
            <a:rPr lang="en-GB" sz="1200" kern="1200" dirty="0" smtClean="0"/>
            <a:t> broke ranks and fled. </a:t>
          </a:r>
          <a:endParaRPr lang="en-GB" sz="1200" kern="1200" dirty="0"/>
        </a:p>
      </dsp:txBody>
      <dsp:txXfrm rot="10800000">
        <a:off x="8360896" y="2828925"/>
        <a:ext cx="1420858" cy="34110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B343B-6CFF-46EB-959C-E5A4765B4CE3}">
      <dsp:nvSpPr>
        <dsp:cNvPr id="0" name=""/>
        <dsp:cNvSpPr/>
      </dsp:nvSpPr>
      <dsp:spPr>
        <a:xfrm>
          <a:off x="1065959" y="0"/>
          <a:ext cx="426384" cy="219355"/>
        </a:xfrm>
        <a:prstGeom prst="trapezoid">
          <a:avLst>
            <a:gd name="adj" fmla="val 9719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Pope</a:t>
          </a:r>
          <a:endParaRPr lang="en-GB" sz="800" kern="1200" dirty="0"/>
        </a:p>
      </dsp:txBody>
      <dsp:txXfrm>
        <a:off x="1065959" y="0"/>
        <a:ext cx="426384" cy="219355"/>
      </dsp:txXfrm>
    </dsp:sp>
    <dsp:sp modelId="{AA6B8841-15DA-4F78-B104-D1FC7FE7EE15}">
      <dsp:nvSpPr>
        <dsp:cNvPr id="0" name=""/>
        <dsp:cNvSpPr/>
      </dsp:nvSpPr>
      <dsp:spPr>
        <a:xfrm>
          <a:off x="852767" y="219355"/>
          <a:ext cx="852768" cy="219355"/>
        </a:xfrm>
        <a:prstGeom prst="trapezoid">
          <a:avLst>
            <a:gd name="adj" fmla="val 9719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Archbishops</a:t>
          </a:r>
          <a:endParaRPr lang="en-GB" sz="800" kern="1200" dirty="0"/>
        </a:p>
      </dsp:txBody>
      <dsp:txXfrm>
        <a:off x="1002002" y="219355"/>
        <a:ext cx="554299" cy="219355"/>
      </dsp:txXfrm>
    </dsp:sp>
    <dsp:sp modelId="{42EBC5C8-4DCF-4BAA-8EF2-4F3A6C7CEA4D}">
      <dsp:nvSpPr>
        <dsp:cNvPr id="0" name=""/>
        <dsp:cNvSpPr/>
      </dsp:nvSpPr>
      <dsp:spPr>
        <a:xfrm>
          <a:off x="639575" y="438711"/>
          <a:ext cx="1279151" cy="219355"/>
        </a:xfrm>
        <a:prstGeom prst="trapezoid">
          <a:avLst>
            <a:gd name="adj" fmla="val 9719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Bishops</a:t>
          </a:r>
          <a:endParaRPr lang="en-GB" sz="800" kern="1200" dirty="0"/>
        </a:p>
      </dsp:txBody>
      <dsp:txXfrm>
        <a:off x="863427" y="438711"/>
        <a:ext cx="831448" cy="219355"/>
      </dsp:txXfrm>
    </dsp:sp>
    <dsp:sp modelId="{FF3D2DD1-901E-47B7-A644-4F671A9ED649}">
      <dsp:nvSpPr>
        <dsp:cNvPr id="0" name=""/>
        <dsp:cNvSpPr/>
      </dsp:nvSpPr>
      <dsp:spPr>
        <a:xfrm>
          <a:off x="426383" y="658067"/>
          <a:ext cx="1705536" cy="219355"/>
        </a:xfrm>
        <a:prstGeom prst="trapezoid">
          <a:avLst>
            <a:gd name="adj" fmla="val 9719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Archdeacons</a:t>
          </a:r>
          <a:endParaRPr lang="en-GB" sz="800" kern="1200" dirty="0"/>
        </a:p>
      </dsp:txBody>
      <dsp:txXfrm>
        <a:off x="724852" y="658067"/>
        <a:ext cx="1108598" cy="219355"/>
      </dsp:txXfrm>
    </dsp:sp>
    <dsp:sp modelId="{EC0BBD81-EF8B-46C7-8F56-5419D5332D8A}">
      <dsp:nvSpPr>
        <dsp:cNvPr id="0" name=""/>
        <dsp:cNvSpPr/>
      </dsp:nvSpPr>
      <dsp:spPr>
        <a:xfrm>
          <a:off x="213191" y="877422"/>
          <a:ext cx="2131920" cy="219355"/>
        </a:xfrm>
        <a:prstGeom prst="trapezoid">
          <a:avLst>
            <a:gd name="adj" fmla="val 9719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Deans</a:t>
          </a:r>
          <a:endParaRPr lang="en-GB" sz="800" kern="1200" dirty="0"/>
        </a:p>
      </dsp:txBody>
      <dsp:txXfrm>
        <a:off x="586277" y="877422"/>
        <a:ext cx="1385748" cy="219355"/>
      </dsp:txXfrm>
    </dsp:sp>
    <dsp:sp modelId="{6B9615E1-B510-493D-A88E-B971FFA501DE}">
      <dsp:nvSpPr>
        <dsp:cNvPr id="0" name=""/>
        <dsp:cNvSpPr/>
      </dsp:nvSpPr>
      <dsp:spPr>
        <a:xfrm>
          <a:off x="0" y="1096778"/>
          <a:ext cx="2558304" cy="219355"/>
        </a:xfrm>
        <a:prstGeom prst="trapezoid">
          <a:avLst>
            <a:gd name="adj" fmla="val 9719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Parish Priests</a:t>
          </a:r>
          <a:endParaRPr lang="en-GB" sz="800" kern="1200" dirty="0"/>
        </a:p>
      </dsp:txBody>
      <dsp:txXfrm>
        <a:off x="447703" y="1096778"/>
        <a:ext cx="1662897" cy="2193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65629A-17EC-4552-B6F8-0E1673E2C876}">
      <dsp:nvSpPr>
        <dsp:cNvPr id="0" name=""/>
        <dsp:cNvSpPr/>
      </dsp:nvSpPr>
      <dsp:spPr>
        <a:xfrm>
          <a:off x="1961922" y="1380704"/>
          <a:ext cx="931489" cy="931489"/>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 </a:t>
          </a:r>
          <a:r>
            <a:rPr lang="en-GB" sz="1000" kern="1200" dirty="0" smtClean="0"/>
            <a:t>What else did monasteries do? </a:t>
          </a:r>
          <a:endParaRPr lang="en-GB" sz="1000" kern="1200" dirty="0"/>
        </a:p>
      </dsp:txBody>
      <dsp:txXfrm>
        <a:off x="2098335" y="1517117"/>
        <a:ext cx="658663" cy="658663"/>
      </dsp:txXfrm>
    </dsp:sp>
    <dsp:sp modelId="{CE46EF4D-7FF5-405A-8668-3A7F45376162}">
      <dsp:nvSpPr>
        <dsp:cNvPr id="0" name=""/>
        <dsp:cNvSpPr/>
      </dsp:nvSpPr>
      <dsp:spPr>
        <a:xfrm rot="16200000">
          <a:off x="2238055" y="875325"/>
          <a:ext cx="379223" cy="31670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2285561" y="986172"/>
        <a:ext cx="284211" cy="190024"/>
      </dsp:txXfrm>
    </dsp:sp>
    <dsp:sp modelId="{4E11D6D8-B6E4-49BE-99B0-29A7868F64A3}">
      <dsp:nvSpPr>
        <dsp:cNvPr id="0" name=""/>
        <dsp:cNvSpPr/>
      </dsp:nvSpPr>
      <dsp:spPr>
        <a:xfrm>
          <a:off x="2101646" y="13144"/>
          <a:ext cx="652042" cy="652042"/>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Spiritual duties</a:t>
          </a:r>
          <a:endParaRPr lang="en-GB" sz="800" kern="1200" dirty="0"/>
        </a:p>
      </dsp:txBody>
      <dsp:txXfrm>
        <a:off x="2197135" y="108633"/>
        <a:ext cx="461064" cy="461064"/>
      </dsp:txXfrm>
    </dsp:sp>
    <dsp:sp modelId="{B73BCAFB-967C-47C1-A162-2AC14C5686FF}">
      <dsp:nvSpPr>
        <dsp:cNvPr id="0" name=""/>
        <dsp:cNvSpPr/>
      </dsp:nvSpPr>
      <dsp:spPr>
        <a:xfrm rot="18163636">
          <a:off x="2677472" y="1004349"/>
          <a:ext cx="379223" cy="31670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2699294" y="1107655"/>
        <a:ext cx="284211" cy="190024"/>
      </dsp:txXfrm>
    </dsp:sp>
    <dsp:sp modelId="{48D4F467-9345-42FC-862D-C6284AC192B7}">
      <dsp:nvSpPr>
        <dsp:cNvPr id="0" name=""/>
        <dsp:cNvSpPr/>
      </dsp:nvSpPr>
      <dsp:spPr>
        <a:xfrm>
          <a:off x="2916544" y="252420"/>
          <a:ext cx="652042" cy="652042"/>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Grew their own food</a:t>
          </a:r>
          <a:endParaRPr lang="en-GB" sz="800" kern="1200" dirty="0"/>
        </a:p>
      </dsp:txBody>
      <dsp:txXfrm>
        <a:off x="3012033" y="347909"/>
        <a:ext cx="461064" cy="461064"/>
      </dsp:txXfrm>
    </dsp:sp>
    <dsp:sp modelId="{846392FF-D202-41A3-8234-27023767E78F}">
      <dsp:nvSpPr>
        <dsp:cNvPr id="0" name=""/>
        <dsp:cNvSpPr/>
      </dsp:nvSpPr>
      <dsp:spPr>
        <a:xfrm rot="20127273">
          <a:off x="2977377" y="1350458"/>
          <a:ext cx="379223" cy="31670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2981670" y="1433534"/>
        <a:ext cx="284211" cy="190024"/>
      </dsp:txXfrm>
    </dsp:sp>
    <dsp:sp modelId="{B21100E2-1F4F-43F9-A914-BE87DCC5E334}">
      <dsp:nvSpPr>
        <dsp:cNvPr id="0" name=""/>
        <dsp:cNvSpPr/>
      </dsp:nvSpPr>
      <dsp:spPr>
        <a:xfrm>
          <a:off x="3472719" y="894279"/>
          <a:ext cx="652042" cy="652042"/>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Building work</a:t>
          </a:r>
          <a:endParaRPr lang="en-GB" sz="800" kern="1200" dirty="0"/>
        </a:p>
      </dsp:txBody>
      <dsp:txXfrm>
        <a:off x="3568208" y="989768"/>
        <a:ext cx="461064" cy="461064"/>
      </dsp:txXfrm>
    </dsp:sp>
    <dsp:sp modelId="{DCB77315-940B-42A5-8988-0FBA48FAB9F2}">
      <dsp:nvSpPr>
        <dsp:cNvPr id="0" name=""/>
        <dsp:cNvSpPr/>
      </dsp:nvSpPr>
      <dsp:spPr>
        <a:xfrm rot="490909">
          <a:off x="3042553" y="1803765"/>
          <a:ext cx="379223" cy="31670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3043037" y="1860345"/>
        <a:ext cx="284211" cy="190024"/>
      </dsp:txXfrm>
    </dsp:sp>
    <dsp:sp modelId="{C26D6F40-44CD-4AFD-9745-5F53D4EB34B6}">
      <dsp:nvSpPr>
        <dsp:cNvPr id="0" name=""/>
        <dsp:cNvSpPr/>
      </dsp:nvSpPr>
      <dsp:spPr>
        <a:xfrm>
          <a:off x="3593587" y="1734936"/>
          <a:ext cx="652042" cy="652042"/>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Look after animals /land</a:t>
          </a:r>
          <a:endParaRPr lang="en-GB" sz="800" kern="1200" dirty="0"/>
        </a:p>
      </dsp:txBody>
      <dsp:txXfrm>
        <a:off x="3689076" y="1830425"/>
        <a:ext cx="461064" cy="461064"/>
      </dsp:txXfrm>
    </dsp:sp>
    <dsp:sp modelId="{9F1A0923-7FA5-4C65-9A87-BB153CF6AF50}">
      <dsp:nvSpPr>
        <dsp:cNvPr id="0" name=""/>
        <dsp:cNvSpPr/>
      </dsp:nvSpPr>
      <dsp:spPr>
        <a:xfrm rot="2454545">
          <a:off x="2852306" y="2220347"/>
          <a:ext cx="379223" cy="31670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2863909" y="2252578"/>
        <a:ext cx="284211" cy="190024"/>
      </dsp:txXfrm>
    </dsp:sp>
    <dsp:sp modelId="{81D7439A-6C7A-42D3-987C-00489314AE53}">
      <dsp:nvSpPr>
        <dsp:cNvPr id="0" name=""/>
        <dsp:cNvSpPr/>
      </dsp:nvSpPr>
      <dsp:spPr>
        <a:xfrm>
          <a:off x="3240774" y="2507488"/>
          <a:ext cx="652042" cy="652042"/>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Worked in kitchens</a:t>
          </a:r>
          <a:endParaRPr lang="en-GB" sz="800" kern="1200" dirty="0"/>
        </a:p>
      </dsp:txBody>
      <dsp:txXfrm>
        <a:off x="3336263" y="2602977"/>
        <a:ext cx="461064" cy="461064"/>
      </dsp:txXfrm>
    </dsp:sp>
    <dsp:sp modelId="{9D669997-DB5B-4E0E-B74F-24587ED7D833}">
      <dsp:nvSpPr>
        <dsp:cNvPr id="0" name=""/>
        <dsp:cNvSpPr/>
      </dsp:nvSpPr>
      <dsp:spPr>
        <a:xfrm rot="4418182">
          <a:off x="2467039" y="2467943"/>
          <a:ext cx="379223" cy="31670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2501161" y="2485702"/>
        <a:ext cx="284211" cy="190024"/>
      </dsp:txXfrm>
    </dsp:sp>
    <dsp:sp modelId="{5BBC1EB6-37AD-4A67-B45D-BCAAEE593E10}">
      <dsp:nvSpPr>
        <dsp:cNvPr id="0" name=""/>
        <dsp:cNvSpPr/>
      </dsp:nvSpPr>
      <dsp:spPr>
        <a:xfrm>
          <a:off x="2526296" y="2966655"/>
          <a:ext cx="652042" cy="652042"/>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Farming</a:t>
          </a:r>
          <a:endParaRPr lang="en-GB" sz="800" kern="1200" dirty="0"/>
        </a:p>
      </dsp:txBody>
      <dsp:txXfrm>
        <a:off x="2621785" y="3062144"/>
        <a:ext cx="461064" cy="461064"/>
      </dsp:txXfrm>
    </dsp:sp>
    <dsp:sp modelId="{0D6801D5-3C34-45B8-8738-63FFD5DFC451}">
      <dsp:nvSpPr>
        <dsp:cNvPr id="0" name=""/>
        <dsp:cNvSpPr/>
      </dsp:nvSpPr>
      <dsp:spPr>
        <a:xfrm rot="6381818">
          <a:off x="2009071" y="2467943"/>
          <a:ext cx="379223" cy="31670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rot="10800000">
        <a:off x="2069961" y="2485702"/>
        <a:ext cx="284211" cy="190024"/>
      </dsp:txXfrm>
    </dsp:sp>
    <dsp:sp modelId="{499974FC-8275-4B9B-9DB7-05B3E6140C0B}">
      <dsp:nvSpPr>
        <dsp:cNvPr id="0" name=""/>
        <dsp:cNvSpPr/>
      </dsp:nvSpPr>
      <dsp:spPr>
        <a:xfrm>
          <a:off x="1676995" y="2966655"/>
          <a:ext cx="652042" cy="652042"/>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Infirmary (hospital)</a:t>
          </a:r>
          <a:endParaRPr lang="en-GB" sz="800" kern="1200" dirty="0"/>
        </a:p>
      </dsp:txBody>
      <dsp:txXfrm>
        <a:off x="1772484" y="3062144"/>
        <a:ext cx="461064" cy="461064"/>
      </dsp:txXfrm>
    </dsp:sp>
    <dsp:sp modelId="{E759CF20-DD27-4EC8-A5E0-B6C1FE5A93F0}">
      <dsp:nvSpPr>
        <dsp:cNvPr id="0" name=""/>
        <dsp:cNvSpPr/>
      </dsp:nvSpPr>
      <dsp:spPr>
        <a:xfrm rot="8345455">
          <a:off x="1623804" y="2220347"/>
          <a:ext cx="379223" cy="31670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rot="10800000">
        <a:off x="1707213" y="2252578"/>
        <a:ext cx="284211" cy="190024"/>
      </dsp:txXfrm>
    </dsp:sp>
    <dsp:sp modelId="{9D6A2CAB-DFA8-460A-9445-11D80EAD02FC}">
      <dsp:nvSpPr>
        <dsp:cNvPr id="0" name=""/>
        <dsp:cNvSpPr/>
      </dsp:nvSpPr>
      <dsp:spPr>
        <a:xfrm>
          <a:off x="962517" y="2507488"/>
          <a:ext cx="652042" cy="652042"/>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 Almoner looked after poor</a:t>
          </a:r>
          <a:endParaRPr lang="en-GB" sz="800" kern="1200" dirty="0"/>
        </a:p>
      </dsp:txBody>
      <dsp:txXfrm>
        <a:off x="1058006" y="2602977"/>
        <a:ext cx="461064" cy="461064"/>
      </dsp:txXfrm>
    </dsp:sp>
    <dsp:sp modelId="{1C3C3ADF-3029-4F63-8606-C0FF2A40C32C}">
      <dsp:nvSpPr>
        <dsp:cNvPr id="0" name=""/>
        <dsp:cNvSpPr/>
      </dsp:nvSpPr>
      <dsp:spPr>
        <a:xfrm rot="10309091">
          <a:off x="1433557" y="1803765"/>
          <a:ext cx="379223" cy="31670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rot="10800000">
        <a:off x="1528085" y="1860345"/>
        <a:ext cx="284211" cy="190024"/>
      </dsp:txXfrm>
    </dsp:sp>
    <dsp:sp modelId="{B10ACA7F-020A-484D-90A3-071F7D083ABD}">
      <dsp:nvSpPr>
        <dsp:cNvPr id="0" name=""/>
        <dsp:cNvSpPr/>
      </dsp:nvSpPr>
      <dsp:spPr>
        <a:xfrm>
          <a:off x="609704" y="1734936"/>
          <a:ext cx="652042" cy="652042"/>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Accommodation for pilgrims</a:t>
          </a:r>
          <a:endParaRPr lang="en-GB" sz="800" kern="1200" dirty="0"/>
        </a:p>
      </dsp:txBody>
      <dsp:txXfrm>
        <a:off x="705193" y="1830425"/>
        <a:ext cx="461064" cy="461064"/>
      </dsp:txXfrm>
    </dsp:sp>
    <dsp:sp modelId="{72C683FF-1459-4810-BB3B-8EFB5D797817}">
      <dsp:nvSpPr>
        <dsp:cNvPr id="0" name=""/>
        <dsp:cNvSpPr/>
      </dsp:nvSpPr>
      <dsp:spPr>
        <a:xfrm rot="12272727">
          <a:off x="1498733" y="1350458"/>
          <a:ext cx="379223" cy="31670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rot="10800000">
        <a:off x="1589452" y="1433534"/>
        <a:ext cx="284211" cy="190024"/>
      </dsp:txXfrm>
    </dsp:sp>
    <dsp:sp modelId="{5B9FD5B6-2068-40BB-8450-CB2AF790FA25}">
      <dsp:nvSpPr>
        <dsp:cNvPr id="0" name=""/>
        <dsp:cNvSpPr/>
      </dsp:nvSpPr>
      <dsp:spPr>
        <a:xfrm>
          <a:off x="730572" y="894279"/>
          <a:ext cx="652042" cy="652042"/>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smtClean="0"/>
            <a:t>Centres of scholarship and learning</a:t>
          </a:r>
          <a:endParaRPr lang="en-GB" sz="800" kern="1200" dirty="0"/>
        </a:p>
      </dsp:txBody>
      <dsp:txXfrm>
        <a:off x="826061" y="989768"/>
        <a:ext cx="461064" cy="461064"/>
      </dsp:txXfrm>
    </dsp:sp>
    <dsp:sp modelId="{21E7C988-61D0-46F2-A6FC-863026F4842E}">
      <dsp:nvSpPr>
        <dsp:cNvPr id="0" name=""/>
        <dsp:cNvSpPr/>
      </dsp:nvSpPr>
      <dsp:spPr>
        <a:xfrm rot="14236364">
          <a:off x="1798638" y="1004349"/>
          <a:ext cx="379223" cy="31670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rot="10800000">
        <a:off x="1871828" y="1107655"/>
        <a:ext cx="284211" cy="190024"/>
      </dsp:txXfrm>
    </dsp:sp>
    <dsp:sp modelId="{0C33AD71-2C09-4E6A-8DEE-38B051CEF9F6}">
      <dsp:nvSpPr>
        <dsp:cNvPr id="0" name=""/>
        <dsp:cNvSpPr/>
      </dsp:nvSpPr>
      <dsp:spPr>
        <a:xfrm>
          <a:off x="1286747" y="252420"/>
          <a:ext cx="652042" cy="652042"/>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GB" sz="700" kern="1200" dirty="0" smtClean="0"/>
            <a:t>Scribe out the bible and manuscripts and libraries</a:t>
          </a:r>
          <a:endParaRPr lang="en-GB" sz="700" kern="1200" dirty="0"/>
        </a:p>
      </dsp:txBody>
      <dsp:txXfrm>
        <a:off x="1382236" y="347909"/>
        <a:ext cx="461064" cy="461064"/>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69A749-D1C0-49A6-A4D9-3733F04EB6C8}" type="datetimeFigureOut">
              <a:rPr lang="en-GB" smtClean="0"/>
              <a:t>06/07/2017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80D019-5B65-4F29-8915-74297F73B4FE}" type="slidenum">
              <a:rPr lang="en-GB" smtClean="0"/>
              <a:t>‹#›</a:t>
            </a:fld>
            <a:endParaRPr lang="en-GB"/>
          </a:p>
        </p:txBody>
      </p:sp>
    </p:spTree>
    <p:extLst>
      <p:ext uri="{BB962C8B-B14F-4D97-AF65-F5344CB8AC3E}">
        <p14:creationId xmlns:p14="http://schemas.microsoft.com/office/powerpoint/2010/main" val="3983427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C16BA85-6CD6-4D12-92F9-59B6C020998C}" type="slidenum">
              <a:rPr lang="en-GB" smtClean="0"/>
              <a:t>24</a:t>
            </a:fld>
            <a:endParaRPr lang="en-GB"/>
          </a:p>
        </p:txBody>
      </p:sp>
    </p:spTree>
    <p:extLst>
      <p:ext uri="{BB962C8B-B14F-4D97-AF65-F5344CB8AC3E}">
        <p14:creationId xmlns:p14="http://schemas.microsoft.com/office/powerpoint/2010/main" val="792028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73618FA-8971-44A2-A62D-F2BD3F611994}" type="datetimeFigureOut">
              <a:rPr lang="en-GB" smtClean="0"/>
              <a:t>06/07/2017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0E735E-12A2-417E-9E11-3548CCBD8660}" type="slidenum">
              <a:rPr lang="en-GB" smtClean="0"/>
              <a:t>‹#›</a:t>
            </a:fld>
            <a:endParaRPr lang="en-GB"/>
          </a:p>
        </p:txBody>
      </p:sp>
    </p:spTree>
    <p:extLst>
      <p:ext uri="{BB962C8B-B14F-4D97-AF65-F5344CB8AC3E}">
        <p14:creationId xmlns:p14="http://schemas.microsoft.com/office/powerpoint/2010/main" val="1231730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73618FA-8971-44A2-A62D-F2BD3F611994}" type="datetimeFigureOut">
              <a:rPr lang="en-GB" smtClean="0"/>
              <a:t>06/07/2017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0E735E-12A2-417E-9E11-3548CCBD8660}" type="slidenum">
              <a:rPr lang="en-GB" smtClean="0"/>
              <a:t>‹#›</a:t>
            </a:fld>
            <a:endParaRPr lang="en-GB"/>
          </a:p>
        </p:txBody>
      </p:sp>
    </p:spTree>
    <p:extLst>
      <p:ext uri="{BB962C8B-B14F-4D97-AF65-F5344CB8AC3E}">
        <p14:creationId xmlns:p14="http://schemas.microsoft.com/office/powerpoint/2010/main" val="2860585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73618FA-8971-44A2-A62D-F2BD3F611994}" type="datetimeFigureOut">
              <a:rPr lang="en-GB" smtClean="0"/>
              <a:t>06/07/2017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0E735E-12A2-417E-9E11-3548CCBD8660}" type="slidenum">
              <a:rPr lang="en-GB" smtClean="0"/>
              <a:t>‹#›</a:t>
            </a:fld>
            <a:endParaRPr lang="en-GB"/>
          </a:p>
        </p:txBody>
      </p:sp>
    </p:spTree>
    <p:extLst>
      <p:ext uri="{BB962C8B-B14F-4D97-AF65-F5344CB8AC3E}">
        <p14:creationId xmlns:p14="http://schemas.microsoft.com/office/powerpoint/2010/main" val="2243779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73618FA-8971-44A2-A62D-F2BD3F611994}" type="datetimeFigureOut">
              <a:rPr lang="en-GB" smtClean="0"/>
              <a:t>06/07/2017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0E735E-12A2-417E-9E11-3548CCBD8660}" type="slidenum">
              <a:rPr lang="en-GB" smtClean="0"/>
              <a:t>‹#›</a:t>
            </a:fld>
            <a:endParaRPr lang="en-GB"/>
          </a:p>
        </p:txBody>
      </p:sp>
    </p:spTree>
    <p:extLst>
      <p:ext uri="{BB962C8B-B14F-4D97-AF65-F5344CB8AC3E}">
        <p14:creationId xmlns:p14="http://schemas.microsoft.com/office/powerpoint/2010/main" val="1417391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3618FA-8971-44A2-A62D-F2BD3F611994}" type="datetimeFigureOut">
              <a:rPr lang="en-GB" smtClean="0"/>
              <a:t>06/07/2017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0E735E-12A2-417E-9E11-3548CCBD8660}" type="slidenum">
              <a:rPr lang="en-GB" smtClean="0"/>
              <a:t>‹#›</a:t>
            </a:fld>
            <a:endParaRPr lang="en-GB"/>
          </a:p>
        </p:txBody>
      </p:sp>
    </p:spTree>
    <p:extLst>
      <p:ext uri="{BB962C8B-B14F-4D97-AF65-F5344CB8AC3E}">
        <p14:creationId xmlns:p14="http://schemas.microsoft.com/office/powerpoint/2010/main" val="2520921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73618FA-8971-44A2-A62D-F2BD3F611994}" type="datetimeFigureOut">
              <a:rPr lang="en-GB" smtClean="0"/>
              <a:t>06/07/2017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0E735E-12A2-417E-9E11-3548CCBD8660}" type="slidenum">
              <a:rPr lang="en-GB" smtClean="0"/>
              <a:t>‹#›</a:t>
            </a:fld>
            <a:endParaRPr lang="en-GB"/>
          </a:p>
        </p:txBody>
      </p:sp>
    </p:spTree>
    <p:extLst>
      <p:ext uri="{BB962C8B-B14F-4D97-AF65-F5344CB8AC3E}">
        <p14:creationId xmlns:p14="http://schemas.microsoft.com/office/powerpoint/2010/main" val="2125024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73618FA-8971-44A2-A62D-F2BD3F611994}" type="datetimeFigureOut">
              <a:rPr lang="en-GB" smtClean="0"/>
              <a:t>06/07/2017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C0E735E-12A2-417E-9E11-3548CCBD8660}" type="slidenum">
              <a:rPr lang="en-GB" smtClean="0"/>
              <a:t>‹#›</a:t>
            </a:fld>
            <a:endParaRPr lang="en-GB"/>
          </a:p>
        </p:txBody>
      </p:sp>
    </p:spTree>
    <p:extLst>
      <p:ext uri="{BB962C8B-B14F-4D97-AF65-F5344CB8AC3E}">
        <p14:creationId xmlns:p14="http://schemas.microsoft.com/office/powerpoint/2010/main" val="892859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73618FA-8971-44A2-A62D-F2BD3F611994}" type="datetimeFigureOut">
              <a:rPr lang="en-GB" smtClean="0"/>
              <a:t>06/07/2017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C0E735E-12A2-417E-9E11-3548CCBD8660}" type="slidenum">
              <a:rPr lang="en-GB" smtClean="0"/>
              <a:t>‹#›</a:t>
            </a:fld>
            <a:endParaRPr lang="en-GB"/>
          </a:p>
        </p:txBody>
      </p:sp>
    </p:spTree>
    <p:extLst>
      <p:ext uri="{BB962C8B-B14F-4D97-AF65-F5344CB8AC3E}">
        <p14:creationId xmlns:p14="http://schemas.microsoft.com/office/powerpoint/2010/main" val="41932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3618FA-8971-44A2-A62D-F2BD3F611994}" type="datetimeFigureOut">
              <a:rPr lang="en-GB" smtClean="0"/>
              <a:t>06/07/2017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C0E735E-12A2-417E-9E11-3548CCBD8660}" type="slidenum">
              <a:rPr lang="en-GB" smtClean="0"/>
              <a:t>‹#›</a:t>
            </a:fld>
            <a:endParaRPr lang="en-GB"/>
          </a:p>
        </p:txBody>
      </p:sp>
    </p:spTree>
    <p:extLst>
      <p:ext uri="{BB962C8B-B14F-4D97-AF65-F5344CB8AC3E}">
        <p14:creationId xmlns:p14="http://schemas.microsoft.com/office/powerpoint/2010/main" val="1143653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3618FA-8971-44A2-A62D-F2BD3F611994}" type="datetimeFigureOut">
              <a:rPr lang="en-GB" smtClean="0"/>
              <a:t>06/07/2017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0E735E-12A2-417E-9E11-3548CCBD8660}" type="slidenum">
              <a:rPr lang="en-GB" smtClean="0"/>
              <a:t>‹#›</a:t>
            </a:fld>
            <a:endParaRPr lang="en-GB"/>
          </a:p>
        </p:txBody>
      </p:sp>
    </p:spTree>
    <p:extLst>
      <p:ext uri="{BB962C8B-B14F-4D97-AF65-F5344CB8AC3E}">
        <p14:creationId xmlns:p14="http://schemas.microsoft.com/office/powerpoint/2010/main" val="3929659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3618FA-8971-44A2-A62D-F2BD3F611994}" type="datetimeFigureOut">
              <a:rPr lang="en-GB" smtClean="0"/>
              <a:t>06/07/2017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0E735E-12A2-417E-9E11-3548CCBD8660}" type="slidenum">
              <a:rPr lang="en-GB" smtClean="0"/>
              <a:t>‹#›</a:t>
            </a:fld>
            <a:endParaRPr lang="en-GB"/>
          </a:p>
        </p:txBody>
      </p:sp>
    </p:spTree>
    <p:extLst>
      <p:ext uri="{BB962C8B-B14F-4D97-AF65-F5344CB8AC3E}">
        <p14:creationId xmlns:p14="http://schemas.microsoft.com/office/powerpoint/2010/main" val="2706376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618FA-8971-44A2-A62D-F2BD3F611994}" type="datetimeFigureOut">
              <a:rPr lang="en-GB" smtClean="0"/>
              <a:t>06/07/2017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0E735E-12A2-417E-9E11-3548CCBD8660}" type="slidenum">
              <a:rPr lang="en-GB" smtClean="0"/>
              <a:t>‹#›</a:t>
            </a:fld>
            <a:endParaRPr lang="en-GB"/>
          </a:p>
        </p:txBody>
      </p:sp>
    </p:spTree>
    <p:extLst>
      <p:ext uri="{BB962C8B-B14F-4D97-AF65-F5344CB8AC3E}">
        <p14:creationId xmlns:p14="http://schemas.microsoft.com/office/powerpoint/2010/main" val="74917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11.jpeg"/><Relationship Id="rId7" Type="http://schemas.openxmlformats.org/officeDocument/2006/relationships/image" Target="../media/image52.gif"/><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gif"/></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9.jpeg"/><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primaryhomeworkhelp.co.uk/Romans.html" TargetMode="External"/><Relationship Id="rId5" Type="http://schemas.openxmlformats.org/officeDocument/2006/relationships/image" Target="../media/image4.gi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68.gif"/><Relationship Id="rId5" Type="http://schemas.openxmlformats.org/officeDocument/2006/relationships/image" Target="../media/image67.png"/><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0.jpeg"/><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image" Target="../media/image74.jpeg"/><Relationship Id="rId5" Type="http://schemas.openxmlformats.org/officeDocument/2006/relationships/diagramQuickStyle" Target="../diagrams/quickStyle2.xml"/><Relationship Id="rId10" Type="http://schemas.openxmlformats.org/officeDocument/2006/relationships/image" Target="../media/image73.jpeg"/><Relationship Id="rId4" Type="http://schemas.openxmlformats.org/officeDocument/2006/relationships/diagramLayout" Target="../diagrams/layout2.xml"/><Relationship Id="rId9"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6.jpe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www.timeref.com/episodes/norman_invasion.htm"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Unit 1</a:t>
            </a: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2211969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8898340" y="2299126"/>
            <a:ext cx="1507593" cy="2586283"/>
          </a:xfrm>
          <a:prstGeom prst="rect">
            <a:avLst/>
          </a:prstGeom>
          <a:solidFill>
            <a:schemeClr val="bg1"/>
          </a:solidFill>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en-GB" sz="1000" dirty="0" smtClean="0"/>
              <a:t>1067 Hereford</a:t>
            </a:r>
          </a:p>
          <a:p>
            <a:r>
              <a:rPr lang="en-GB" sz="1000" dirty="0" smtClean="0"/>
              <a:t>1068 Exeter</a:t>
            </a:r>
          </a:p>
          <a:p>
            <a:r>
              <a:rPr lang="en-GB" sz="1000" dirty="0" smtClean="0"/>
              <a:t>1068 Mercia</a:t>
            </a:r>
          </a:p>
          <a:p>
            <a:r>
              <a:rPr lang="en-GB" sz="1000" dirty="0" smtClean="0"/>
              <a:t>1068 York</a:t>
            </a:r>
          </a:p>
          <a:p>
            <a:r>
              <a:rPr lang="en-GB" sz="1000" dirty="0" smtClean="0"/>
              <a:t>1069 York</a:t>
            </a:r>
          </a:p>
          <a:p>
            <a:r>
              <a:rPr lang="en-GB" sz="1000" dirty="0" smtClean="0"/>
              <a:t>1069 Harrying</a:t>
            </a:r>
          </a:p>
          <a:p>
            <a:pPr marL="0" indent="0">
              <a:buNone/>
            </a:pPr>
            <a:r>
              <a:rPr lang="en-GB" sz="1000" dirty="0" smtClean="0"/>
              <a:t> of the North</a:t>
            </a:r>
          </a:p>
          <a:p>
            <a:r>
              <a:rPr lang="en-GB" sz="1000" dirty="0" smtClean="0"/>
              <a:t>1069 South West</a:t>
            </a:r>
          </a:p>
          <a:p>
            <a:r>
              <a:rPr lang="en-GB" sz="1000" dirty="0" smtClean="0"/>
              <a:t>1069 East Anglia</a:t>
            </a:r>
          </a:p>
          <a:p>
            <a:r>
              <a:rPr lang="en-GB" sz="1000" dirty="0" smtClean="0"/>
              <a:t>1072 Scotland</a:t>
            </a:r>
          </a:p>
          <a:p>
            <a:r>
              <a:rPr lang="en-GB" sz="1000" dirty="0" smtClean="0"/>
              <a:t>1075 Revolt of</a:t>
            </a:r>
          </a:p>
          <a:p>
            <a:pPr marL="0" indent="0">
              <a:buNone/>
            </a:pPr>
            <a:r>
              <a:rPr lang="en-GB" sz="1000" dirty="0" smtClean="0"/>
              <a:t> the earls</a:t>
            </a:r>
          </a:p>
        </p:txBody>
      </p:sp>
      <p:sp>
        <p:nvSpPr>
          <p:cNvPr id="5" name="Rounded Rectangular Callout 4"/>
          <p:cNvSpPr/>
          <p:nvPr/>
        </p:nvSpPr>
        <p:spPr>
          <a:xfrm>
            <a:off x="9389661" y="1021623"/>
            <a:ext cx="2662832" cy="1032085"/>
          </a:xfrm>
          <a:prstGeom prst="wedgeRoundRectCallout">
            <a:avLst>
              <a:gd name="adj1" fmla="val -47967"/>
              <a:gd name="adj2" fmla="val 6077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smtClean="0"/>
              <a:t>Key Words:</a:t>
            </a:r>
          </a:p>
          <a:p>
            <a:pPr marL="171450" indent="-171450">
              <a:buFont typeface="Arial" panose="020B0604020202020204" pitchFamily="34" charset="0"/>
              <a:buChar char="•"/>
            </a:pPr>
            <a:r>
              <a:rPr lang="en-GB" sz="1100" dirty="0" smtClean="0"/>
              <a:t>Fortifications </a:t>
            </a:r>
          </a:p>
          <a:p>
            <a:pPr marL="171450" indent="-171450">
              <a:buFont typeface="Arial" panose="020B0604020202020204" pitchFamily="34" charset="0"/>
              <a:buChar char="•"/>
            </a:pPr>
            <a:r>
              <a:rPr lang="en-GB" sz="1100" dirty="0" smtClean="0"/>
              <a:t>Negotiation </a:t>
            </a:r>
          </a:p>
          <a:p>
            <a:pPr marL="171450" indent="-171450">
              <a:buFont typeface="Arial" panose="020B0604020202020204" pitchFamily="34" charset="0"/>
              <a:buChar char="•"/>
            </a:pPr>
            <a:r>
              <a:rPr lang="en-GB" sz="1100" dirty="0" smtClean="0"/>
              <a:t>Treasury </a:t>
            </a:r>
          </a:p>
          <a:p>
            <a:pPr marL="171450" indent="-171450">
              <a:buFont typeface="Arial" panose="020B0604020202020204" pitchFamily="34" charset="0"/>
              <a:buChar char="•"/>
            </a:pPr>
            <a:r>
              <a:rPr lang="en-GB" sz="1100" dirty="0" smtClean="0"/>
              <a:t>Siege </a:t>
            </a:r>
          </a:p>
          <a:p>
            <a:pPr marL="171450" indent="-171450">
              <a:buFont typeface="Arial" panose="020B0604020202020204" pitchFamily="34" charset="0"/>
              <a:buChar char="•"/>
            </a:pPr>
            <a:r>
              <a:rPr lang="en-GB" sz="1100" dirty="0" smtClean="0"/>
              <a:t>Ravaging</a:t>
            </a:r>
          </a:p>
        </p:txBody>
      </p:sp>
      <p:pic>
        <p:nvPicPr>
          <p:cNvPr id="6" name="Picture 2" descr="Image result for Image of a ke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305" b="25700"/>
          <a:stretch/>
        </p:blipFill>
        <p:spPr bwMode="auto">
          <a:xfrm rot="16200000" flipV="1">
            <a:off x="11617808" y="1368321"/>
            <a:ext cx="367598" cy="19694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ctrTitle"/>
          </p:nvPr>
        </p:nvSpPr>
        <p:spPr>
          <a:xfrm>
            <a:off x="1388072" y="-2083590"/>
            <a:ext cx="9144000" cy="2387600"/>
          </a:xfrm>
        </p:spPr>
        <p:txBody>
          <a:bodyPr>
            <a:normAutofit/>
          </a:bodyPr>
          <a:lstStyle/>
          <a:p>
            <a:r>
              <a:rPr lang="en-GB" sz="1600" b="1" dirty="0" smtClean="0"/>
              <a:t>Revolts 1067-1075!</a:t>
            </a:r>
            <a:endParaRPr lang="en-GB" sz="1600" b="1" dirty="0"/>
          </a:p>
        </p:txBody>
      </p:sp>
      <p:sp>
        <p:nvSpPr>
          <p:cNvPr id="7" name="Rounded Rectangle 6"/>
          <p:cNvSpPr/>
          <p:nvPr/>
        </p:nvSpPr>
        <p:spPr>
          <a:xfrm>
            <a:off x="9521333" y="118552"/>
            <a:ext cx="2531159" cy="798667"/>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1050" b="1" dirty="0" smtClean="0"/>
              <a:t>What do I need to know:</a:t>
            </a:r>
          </a:p>
          <a:p>
            <a:pPr marL="171450" indent="-171450">
              <a:buFont typeface="Arial" panose="020B0604020202020204" pitchFamily="34" charset="0"/>
              <a:buChar char="•"/>
            </a:pPr>
            <a:r>
              <a:rPr lang="en-GB" sz="1050" b="1" dirty="0" smtClean="0"/>
              <a:t>Who William’s opponents are.</a:t>
            </a:r>
          </a:p>
          <a:p>
            <a:pPr marL="171450" indent="-171450">
              <a:buFont typeface="Arial" panose="020B0604020202020204" pitchFamily="34" charset="0"/>
              <a:buChar char="•"/>
            </a:pPr>
            <a:r>
              <a:rPr lang="en-GB" sz="1050" b="1" dirty="0" smtClean="0"/>
              <a:t>They key rebellions.  </a:t>
            </a:r>
          </a:p>
          <a:p>
            <a:pPr marL="171450" indent="-171450">
              <a:buFont typeface="Arial" panose="020B0604020202020204" pitchFamily="34" charset="0"/>
              <a:buChar char="•"/>
            </a:pPr>
            <a:r>
              <a:rPr lang="en-GB" sz="1050" b="1" dirty="0" smtClean="0"/>
              <a:t> The ways William dealt with rebellions. </a:t>
            </a:r>
          </a:p>
        </p:txBody>
      </p:sp>
      <p:graphicFrame>
        <p:nvGraphicFramePr>
          <p:cNvPr id="2" name="Table 1"/>
          <p:cNvGraphicFramePr>
            <a:graphicFrameLocks noGrp="1"/>
          </p:cNvGraphicFramePr>
          <p:nvPr>
            <p:extLst/>
          </p:nvPr>
        </p:nvGraphicFramePr>
        <p:xfrm>
          <a:off x="191072" y="5016214"/>
          <a:ext cx="11861420" cy="1725780"/>
        </p:xfrm>
        <a:graphic>
          <a:graphicData uri="http://schemas.openxmlformats.org/drawingml/2006/table">
            <a:tbl>
              <a:tblPr firstRow="1" bandRow="1">
                <a:tableStyleId>{5940675A-B579-460E-94D1-54222C63F5DA}</a:tableStyleId>
              </a:tblPr>
              <a:tblGrid>
                <a:gridCol w="1040580"/>
                <a:gridCol w="1333184"/>
                <a:gridCol w="1315621"/>
                <a:gridCol w="1113219"/>
                <a:gridCol w="2428840"/>
                <a:gridCol w="1214420"/>
                <a:gridCol w="1163819"/>
                <a:gridCol w="961416"/>
                <a:gridCol w="1290321"/>
              </a:tblGrid>
              <a:tr h="262740">
                <a:tc>
                  <a:txBody>
                    <a:bodyPr/>
                    <a:lstStyle/>
                    <a:p>
                      <a:r>
                        <a:rPr lang="en-GB" sz="1100" b="1" dirty="0" smtClean="0"/>
                        <a:t>25</a:t>
                      </a:r>
                      <a:r>
                        <a:rPr lang="en-GB" sz="1100" b="1" baseline="30000" dirty="0" smtClean="0"/>
                        <a:t>th</a:t>
                      </a:r>
                      <a:r>
                        <a:rPr lang="en-GB" sz="1100" b="1" dirty="0" smtClean="0"/>
                        <a:t> Dec</a:t>
                      </a:r>
                      <a:r>
                        <a:rPr lang="en-GB" sz="1100" b="1" baseline="0" dirty="0" smtClean="0"/>
                        <a:t> </a:t>
                      </a:r>
                      <a:r>
                        <a:rPr lang="en-GB" sz="1100" b="1" dirty="0" smtClean="0"/>
                        <a:t>1066</a:t>
                      </a:r>
                      <a:endParaRPr lang="en-GB" sz="1100" b="1" dirty="0"/>
                    </a:p>
                  </a:txBody>
                  <a:tcPr/>
                </a:tc>
                <a:tc>
                  <a:txBody>
                    <a:bodyPr/>
                    <a:lstStyle/>
                    <a:p>
                      <a:r>
                        <a:rPr lang="en-GB" sz="1100" b="1" dirty="0" smtClean="0"/>
                        <a:t>March</a:t>
                      </a:r>
                      <a:r>
                        <a:rPr lang="en-GB" sz="1100" b="1" baseline="0" dirty="0" smtClean="0"/>
                        <a:t> 1067</a:t>
                      </a:r>
                      <a:endParaRPr lang="en-GB" sz="1100" b="1" dirty="0"/>
                    </a:p>
                  </a:txBody>
                  <a:tcPr/>
                </a:tc>
                <a:tc>
                  <a:txBody>
                    <a:bodyPr/>
                    <a:lstStyle/>
                    <a:p>
                      <a:r>
                        <a:rPr lang="en-GB" sz="1100" b="1" dirty="0" smtClean="0"/>
                        <a:t>Dec</a:t>
                      </a:r>
                      <a:r>
                        <a:rPr lang="en-GB" sz="1100" b="1" baseline="0" dirty="0" smtClean="0"/>
                        <a:t>  </a:t>
                      </a:r>
                      <a:r>
                        <a:rPr lang="en-GB" sz="1100" b="1" dirty="0" smtClean="0"/>
                        <a:t>1067</a:t>
                      </a:r>
                      <a:endParaRPr lang="en-GB" sz="1100" b="1" dirty="0"/>
                    </a:p>
                  </a:txBody>
                  <a:tcPr/>
                </a:tc>
                <a:tc>
                  <a:txBody>
                    <a:bodyPr/>
                    <a:lstStyle/>
                    <a:p>
                      <a:r>
                        <a:rPr lang="en-GB" sz="1100" b="1" dirty="0" smtClean="0"/>
                        <a:t>1068</a:t>
                      </a:r>
                      <a:endParaRPr lang="en-GB" sz="1100" b="1" dirty="0"/>
                    </a:p>
                  </a:txBody>
                  <a:tcPr/>
                </a:tc>
                <a:tc>
                  <a:txBody>
                    <a:bodyPr/>
                    <a:lstStyle/>
                    <a:p>
                      <a:r>
                        <a:rPr lang="en-GB" sz="1100" b="1" dirty="0" smtClean="0"/>
                        <a:t>Jan</a:t>
                      </a:r>
                      <a:r>
                        <a:rPr lang="en-GB" sz="1100" b="1" baseline="0" dirty="0" smtClean="0"/>
                        <a:t> 1069</a:t>
                      </a:r>
                      <a:endParaRPr lang="en-GB" sz="1100" b="1" dirty="0"/>
                    </a:p>
                  </a:txBody>
                  <a:tcPr/>
                </a:tc>
                <a:tc>
                  <a:txBody>
                    <a:bodyPr/>
                    <a:lstStyle/>
                    <a:p>
                      <a:r>
                        <a:rPr lang="en-GB" sz="1100" b="1" dirty="0" smtClean="0"/>
                        <a:t>1070</a:t>
                      </a:r>
                      <a:endParaRPr lang="en-GB" sz="1100" b="1" dirty="0"/>
                    </a:p>
                  </a:txBody>
                  <a:tcPr/>
                </a:tc>
                <a:tc>
                  <a:txBody>
                    <a:bodyPr/>
                    <a:lstStyle/>
                    <a:p>
                      <a:r>
                        <a:rPr lang="en-GB" sz="1100" b="1" dirty="0" smtClean="0"/>
                        <a:t>1072</a:t>
                      </a:r>
                      <a:endParaRPr lang="en-GB" sz="1100" b="1" dirty="0"/>
                    </a:p>
                  </a:txBody>
                  <a:tcPr/>
                </a:tc>
                <a:tc>
                  <a:txBody>
                    <a:bodyPr/>
                    <a:lstStyle/>
                    <a:p>
                      <a:r>
                        <a:rPr lang="en-GB" sz="1100" b="1" dirty="0" smtClean="0"/>
                        <a:t>1075</a:t>
                      </a:r>
                      <a:endParaRPr lang="en-GB" sz="1100" b="1" dirty="0"/>
                    </a:p>
                  </a:txBody>
                  <a:tcPr/>
                </a:tc>
                <a:tc>
                  <a:txBody>
                    <a:bodyPr/>
                    <a:lstStyle/>
                    <a:p>
                      <a:r>
                        <a:rPr lang="en-GB" sz="1100" b="1" dirty="0" smtClean="0"/>
                        <a:t>1076</a:t>
                      </a:r>
                      <a:endParaRPr lang="en-GB" sz="1100" b="1" dirty="0"/>
                    </a:p>
                  </a:txBody>
                  <a:tcPr/>
                </a:tc>
              </a:tr>
              <a:tr h="1358691">
                <a:tc>
                  <a:txBody>
                    <a:bodyPr/>
                    <a:lstStyle/>
                    <a:p>
                      <a:r>
                        <a:rPr lang="en-GB" sz="1000" dirty="0" smtClean="0"/>
                        <a:t>William</a:t>
                      </a:r>
                      <a:r>
                        <a:rPr lang="en-GB" sz="1000" baseline="0" dirty="0" smtClean="0"/>
                        <a:t> is crowned King of England</a:t>
                      </a:r>
                      <a:endParaRPr lang="en-GB" sz="1000" dirty="0"/>
                    </a:p>
                  </a:txBody>
                  <a:tcPr/>
                </a:tc>
                <a:tc>
                  <a:txBody>
                    <a:bodyPr/>
                    <a:lstStyle/>
                    <a:p>
                      <a:r>
                        <a:rPr lang="en-GB" sz="1000" dirty="0" smtClean="0"/>
                        <a:t>William returns to Normandy</a:t>
                      </a:r>
                      <a:r>
                        <a:rPr lang="en-GB" sz="1000" baseline="0" dirty="0" smtClean="0"/>
                        <a:t> and there is unrest in Herefordshire and Wales</a:t>
                      </a:r>
                      <a:endParaRPr lang="en-GB" sz="1000" dirty="0"/>
                    </a:p>
                  </a:txBody>
                  <a:tcPr/>
                </a:tc>
                <a:tc>
                  <a:txBody>
                    <a:bodyPr/>
                    <a:lstStyle/>
                    <a:p>
                      <a:r>
                        <a:rPr lang="en-GB" sz="1000" dirty="0" smtClean="0"/>
                        <a:t>William returns to England. </a:t>
                      </a:r>
                    </a:p>
                    <a:p>
                      <a:r>
                        <a:rPr lang="en-GB" sz="1000" dirty="0" smtClean="0"/>
                        <a:t>William distributes</a:t>
                      </a:r>
                      <a:r>
                        <a:rPr lang="en-GB" sz="1000" baseline="0" dirty="0" smtClean="0"/>
                        <a:t> land in areas of potential rebellion to his loyal barons. </a:t>
                      </a:r>
                      <a:endParaRPr lang="en-GB" sz="1000" dirty="0"/>
                    </a:p>
                  </a:txBody>
                  <a:tcPr/>
                </a:tc>
                <a:tc>
                  <a:txBody>
                    <a:bodyPr/>
                    <a:lstStyle/>
                    <a:p>
                      <a:r>
                        <a:rPr lang="en-GB" sz="1000" dirty="0" smtClean="0"/>
                        <a:t>Rebellions in the South West. </a:t>
                      </a:r>
                    </a:p>
                    <a:p>
                      <a:r>
                        <a:rPr lang="en-GB" sz="1000" dirty="0" smtClean="0"/>
                        <a:t>Siege of Exeter by William. </a:t>
                      </a:r>
                    </a:p>
                    <a:p>
                      <a:r>
                        <a:rPr lang="en-GB" sz="1000" dirty="0" smtClean="0"/>
                        <a:t>Earls Edwin, </a:t>
                      </a:r>
                      <a:r>
                        <a:rPr lang="en-GB" sz="1000" dirty="0" err="1" smtClean="0"/>
                        <a:t>Morcar</a:t>
                      </a:r>
                      <a:r>
                        <a:rPr lang="en-GB" sz="1000" dirty="0" smtClean="0"/>
                        <a:t> and Edgar flee north. </a:t>
                      </a:r>
                      <a:endParaRPr lang="en-GB" sz="1000" dirty="0"/>
                    </a:p>
                  </a:txBody>
                  <a:tcPr/>
                </a:tc>
                <a:tc>
                  <a:txBody>
                    <a:bodyPr/>
                    <a:lstStyle/>
                    <a:p>
                      <a:r>
                        <a:rPr lang="en-GB" sz="1000" dirty="0" smtClean="0"/>
                        <a:t>Rebels burn Norman Earl of Commines to death in Durham. </a:t>
                      </a:r>
                    </a:p>
                    <a:p>
                      <a:r>
                        <a:rPr lang="en-GB" sz="1000" dirty="0" smtClean="0"/>
                        <a:t>Rebellion</a:t>
                      </a:r>
                      <a:r>
                        <a:rPr lang="en-GB" sz="1000" baseline="0" dirty="0" smtClean="0"/>
                        <a:t> in York </a:t>
                      </a:r>
                    </a:p>
                    <a:p>
                      <a:r>
                        <a:rPr lang="en-GB" sz="1000" baseline="0" dirty="0" smtClean="0"/>
                        <a:t>Vikings invade</a:t>
                      </a:r>
                    </a:p>
                    <a:p>
                      <a:r>
                        <a:rPr lang="en-GB" sz="1000" baseline="0" dirty="0" smtClean="0"/>
                        <a:t>Revolts in: </a:t>
                      </a:r>
                    </a:p>
                    <a:p>
                      <a:r>
                        <a:rPr lang="en-GB" sz="1000" baseline="0" dirty="0" smtClean="0"/>
                        <a:t>Dorset, Somerset, Staffordshire and Cheshire. </a:t>
                      </a:r>
                    </a:p>
                    <a:p>
                      <a:r>
                        <a:rPr lang="en-GB" sz="1000" baseline="0" dirty="0" smtClean="0"/>
                        <a:t>King Malcolm of Scotland marries Edgar’s sister, Margaret. </a:t>
                      </a:r>
                      <a:endParaRPr lang="en-GB" sz="1000" dirty="0"/>
                    </a:p>
                  </a:txBody>
                  <a:tcPr/>
                </a:tc>
                <a:tc>
                  <a:txBody>
                    <a:bodyPr/>
                    <a:lstStyle/>
                    <a:p>
                      <a:r>
                        <a:rPr lang="en-GB" sz="1000" dirty="0" smtClean="0"/>
                        <a:t>‘Harrying of the north.’  </a:t>
                      </a:r>
                    </a:p>
                    <a:p>
                      <a:r>
                        <a:rPr lang="en-GB" sz="1000" dirty="0" smtClean="0"/>
                        <a:t>Unrest </a:t>
                      </a:r>
                    </a:p>
                    <a:p>
                      <a:r>
                        <a:rPr lang="en-GB" sz="1000" dirty="0" smtClean="0"/>
                        <a:t>In East </a:t>
                      </a:r>
                    </a:p>
                    <a:p>
                      <a:r>
                        <a:rPr lang="en-GB" sz="1000" dirty="0" smtClean="0"/>
                        <a:t>Anglia </a:t>
                      </a:r>
                      <a:endParaRPr lang="en-GB" sz="1000" dirty="0"/>
                    </a:p>
                  </a:txBody>
                  <a:tcPr/>
                </a:tc>
                <a:tc>
                  <a:txBody>
                    <a:bodyPr/>
                    <a:lstStyle/>
                    <a:p>
                      <a:r>
                        <a:rPr lang="en-GB" sz="1000" dirty="0" smtClean="0"/>
                        <a:t>Scotland invades northern England. </a:t>
                      </a:r>
                      <a:endParaRPr lang="en-GB" sz="1000" dirty="0"/>
                    </a:p>
                  </a:txBody>
                  <a:tcPr/>
                </a:tc>
                <a:tc>
                  <a:txBody>
                    <a:bodyPr/>
                    <a:lstStyle/>
                    <a:p>
                      <a:r>
                        <a:rPr lang="en-GB" sz="1000" dirty="0" smtClean="0"/>
                        <a:t>Revolt</a:t>
                      </a:r>
                      <a:r>
                        <a:rPr lang="en-GB" sz="1000" baseline="0" dirty="0" smtClean="0"/>
                        <a:t> of the Norman earls</a:t>
                      </a:r>
                      <a:endParaRPr lang="en-GB" sz="1000" dirty="0"/>
                    </a:p>
                  </a:txBody>
                  <a:tcPr/>
                </a:tc>
                <a:tc>
                  <a:txBody>
                    <a:bodyPr/>
                    <a:lstStyle/>
                    <a:p>
                      <a:r>
                        <a:rPr lang="en-GB" sz="1000" dirty="0" smtClean="0"/>
                        <a:t>Last English earl, </a:t>
                      </a:r>
                      <a:r>
                        <a:rPr lang="en-GB" sz="1000" dirty="0" err="1" smtClean="0"/>
                        <a:t>Waltheof</a:t>
                      </a:r>
                      <a:r>
                        <a:rPr lang="en-GB" sz="1000" dirty="0" smtClean="0"/>
                        <a:t> killed by beheading.</a:t>
                      </a:r>
                      <a:r>
                        <a:rPr lang="en-GB" sz="1000" baseline="0" dirty="0" smtClean="0"/>
                        <a:t> </a:t>
                      </a:r>
                    </a:p>
                    <a:p>
                      <a:r>
                        <a:rPr lang="en-GB" sz="1000" baseline="0" dirty="0" smtClean="0"/>
                        <a:t>Scottish Raids in Northumbria</a:t>
                      </a:r>
                      <a:endParaRPr lang="en-GB" sz="1000" dirty="0"/>
                    </a:p>
                  </a:txBody>
                  <a:tcPr/>
                </a:tc>
              </a:tr>
            </a:tbl>
          </a:graphicData>
        </a:graphic>
      </p:graphicFrame>
      <p:sp>
        <p:nvSpPr>
          <p:cNvPr id="3" name="Rectangle 2"/>
          <p:cNvSpPr/>
          <p:nvPr/>
        </p:nvSpPr>
        <p:spPr>
          <a:xfrm>
            <a:off x="191072" y="4754604"/>
            <a:ext cx="1420582" cy="261610"/>
          </a:xfrm>
          <a:prstGeom prst="rect">
            <a:avLst/>
          </a:prstGeom>
          <a:noFill/>
        </p:spPr>
        <p:txBody>
          <a:bodyPr wrap="none" lIns="91440" tIns="45720" rIns="91440" bIns="45720">
            <a:spAutoFit/>
          </a:bodyPr>
          <a:lstStyle/>
          <a:p>
            <a:pPr algn="ctr"/>
            <a:r>
              <a:rPr lang="en-US" sz="1100" b="0" cap="none" spc="0" dirty="0" smtClean="0">
                <a:ln w="0"/>
                <a:solidFill>
                  <a:schemeClr val="tx1"/>
                </a:solidFill>
                <a:effectLst>
                  <a:outerShdw blurRad="38100" dist="19050" dir="2700000" algn="tl" rotWithShape="0">
                    <a:schemeClr val="dk1">
                      <a:alpha val="40000"/>
                    </a:schemeClr>
                  </a:outerShdw>
                </a:effectLst>
              </a:rPr>
              <a:t>Timeline of rebellions</a:t>
            </a:r>
            <a:endParaRPr lang="en-US" sz="1100" b="0" cap="none" spc="0" dirty="0">
              <a:ln w="0"/>
              <a:solidFill>
                <a:schemeClr val="tx1"/>
              </a:solidFill>
              <a:effectLst>
                <a:outerShdw blurRad="38100" dist="19050" dir="2700000" algn="tl" rotWithShape="0">
                  <a:schemeClr val="dk1">
                    <a:alpha val="40000"/>
                  </a:schemeClr>
                </a:outerShdw>
              </a:effectLst>
            </a:endParaRPr>
          </a:p>
        </p:txBody>
      </p:sp>
      <p:pic>
        <p:nvPicPr>
          <p:cNvPr id="1026" name="Picture 2" descr="Image result for Map showing rebellions against the Norma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3921" y="2458660"/>
            <a:ext cx="1878571" cy="24546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nvPr>
        </p:nvGraphicFramePr>
        <p:xfrm>
          <a:off x="95533" y="304010"/>
          <a:ext cx="8802806" cy="4636743"/>
        </p:xfrm>
        <a:graphic>
          <a:graphicData uri="http://schemas.openxmlformats.org/drawingml/2006/table">
            <a:tbl>
              <a:tblPr firstRow="1" bandRow="1">
                <a:tableStyleId>{5940675A-B579-460E-94D1-54222C63F5DA}</a:tableStyleId>
              </a:tblPr>
              <a:tblGrid>
                <a:gridCol w="1078174"/>
                <a:gridCol w="1119117"/>
                <a:gridCol w="1310185"/>
                <a:gridCol w="1487606"/>
                <a:gridCol w="1105469"/>
                <a:gridCol w="1173707"/>
                <a:gridCol w="1528548"/>
              </a:tblGrid>
              <a:tr h="340896">
                <a:tc>
                  <a:txBody>
                    <a:bodyPr/>
                    <a:lstStyle/>
                    <a:p>
                      <a:r>
                        <a:rPr lang="en-GB" sz="1000" b="1" dirty="0" smtClean="0"/>
                        <a:t>1067 Hereford</a:t>
                      </a:r>
                      <a:endParaRPr lang="en-GB" sz="1000" b="1" dirty="0"/>
                    </a:p>
                  </a:txBody>
                  <a:tcPr/>
                </a:tc>
                <a:tc>
                  <a:txBody>
                    <a:bodyPr/>
                    <a:lstStyle/>
                    <a:p>
                      <a:r>
                        <a:rPr lang="en-GB" sz="1000" b="1" dirty="0" smtClean="0"/>
                        <a:t>1068 Exeter</a:t>
                      </a:r>
                      <a:endParaRPr lang="en-GB" sz="1000" b="1" dirty="0"/>
                    </a:p>
                  </a:txBody>
                  <a:tcPr/>
                </a:tc>
                <a:tc>
                  <a:txBody>
                    <a:bodyPr/>
                    <a:lstStyle/>
                    <a:p>
                      <a:r>
                        <a:rPr lang="en-GB" sz="1000" b="1" dirty="0" smtClean="0"/>
                        <a:t>1068 Mercia</a:t>
                      </a:r>
                      <a:endParaRPr lang="en-GB" sz="1000" b="1" dirty="0"/>
                    </a:p>
                  </a:txBody>
                  <a:tcPr/>
                </a:tc>
                <a:tc>
                  <a:txBody>
                    <a:bodyPr/>
                    <a:lstStyle/>
                    <a:p>
                      <a:r>
                        <a:rPr lang="en-GB" sz="1000" b="1" dirty="0" smtClean="0"/>
                        <a:t>1068 York</a:t>
                      </a:r>
                      <a:endParaRPr lang="en-GB" sz="1000" b="1" dirty="0"/>
                    </a:p>
                  </a:txBody>
                  <a:tcPr/>
                </a:tc>
                <a:tc>
                  <a:txBody>
                    <a:bodyPr/>
                    <a:lstStyle/>
                    <a:p>
                      <a:r>
                        <a:rPr lang="en-GB" sz="1000" b="1" dirty="0" smtClean="0"/>
                        <a:t>1069 South</a:t>
                      </a:r>
                      <a:r>
                        <a:rPr lang="en-GB" sz="1000" b="1" baseline="0" dirty="0" smtClean="0"/>
                        <a:t> West</a:t>
                      </a:r>
                      <a:endParaRPr lang="en-GB" sz="1000" b="1" dirty="0" smtClean="0"/>
                    </a:p>
                  </a:txBody>
                  <a:tcPr/>
                </a:tc>
                <a:tc>
                  <a:txBody>
                    <a:bodyPr/>
                    <a:lstStyle/>
                    <a:p>
                      <a:r>
                        <a:rPr lang="en-GB" sz="1000" b="1" dirty="0" smtClean="0"/>
                        <a:t>1072 </a:t>
                      </a:r>
                    </a:p>
                    <a:p>
                      <a:r>
                        <a:rPr lang="en-GB" sz="1000" b="1" dirty="0" smtClean="0"/>
                        <a:t>Scotland</a:t>
                      </a:r>
                      <a:endParaRPr lang="en-GB" sz="1000" b="1" dirty="0"/>
                    </a:p>
                  </a:txBody>
                  <a:tcPr/>
                </a:tc>
                <a:tc>
                  <a:txBody>
                    <a:bodyPr/>
                    <a:lstStyle/>
                    <a:p>
                      <a:r>
                        <a:rPr lang="en-GB" sz="1000" b="1" dirty="0" smtClean="0"/>
                        <a:t>1075 Revolt of Earls</a:t>
                      </a:r>
                      <a:endParaRPr lang="en-GB" sz="1000" b="1" dirty="0"/>
                    </a:p>
                  </a:txBody>
                  <a:tcPr/>
                </a:tc>
              </a:tr>
              <a:tr h="42405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smtClean="0"/>
                        <a:t>Trouble broke out in Herefordshire when Edric the Wild started a revolt with a number of English followers. Edric was supported by the Welsh princes and managed to steal property along the Herefordshire / Welsh border.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000" b="1" dirty="0" smtClean="0"/>
                        <a:t>Outcome: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smtClean="0"/>
                        <a:t>Edric failed to take control of the area</a:t>
                      </a:r>
                      <a:endParaRPr lang="en-GB" sz="1000" b="1" dirty="0" smtClean="0"/>
                    </a:p>
                    <a:p>
                      <a:endParaRPr lang="en-GB" sz="1000" b="1" dirty="0"/>
                    </a:p>
                  </a:txBody>
                  <a:tcPr/>
                </a:tc>
                <a:tc>
                  <a:txBody>
                    <a:bodyPr/>
                    <a:lstStyle/>
                    <a:p>
                      <a:r>
                        <a:rPr lang="en-GB" sz="1000" dirty="0" smtClean="0"/>
                        <a:t>The city of Exeter rebelled against William’s rule. William took back control by besieging the city, Exeter held out for 18 days and then were forced to surrender to the King.</a:t>
                      </a:r>
                    </a:p>
                    <a:p>
                      <a:endParaRPr lang="en-GB" sz="1000" b="1" dirty="0" smtClean="0"/>
                    </a:p>
                    <a:p>
                      <a:r>
                        <a:rPr lang="en-GB" sz="1000" b="1" dirty="0" smtClean="0"/>
                        <a:t>Outcome:</a:t>
                      </a:r>
                      <a:r>
                        <a:rPr lang="en-GB" sz="1000" b="1"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smtClean="0"/>
                        <a:t>The King built a castle on the highest ground and left his half brother Robert of </a:t>
                      </a:r>
                      <a:r>
                        <a:rPr lang="en-GB" sz="1000" dirty="0" err="1" smtClean="0"/>
                        <a:t>Mortain</a:t>
                      </a:r>
                      <a:r>
                        <a:rPr lang="en-GB" sz="1000" dirty="0" smtClean="0"/>
                        <a:t> in charge.</a:t>
                      </a:r>
                      <a:endParaRPr lang="en-GB" sz="1000" b="1" dirty="0" smtClean="0"/>
                    </a:p>
                    <a:p>
                      <a:endParaRPr lang="en-GB" sz="10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smtClean="0"/>
                        <a:t>Edwin and </a:t>
                      </a:r>
                      <a:r>
                        <a:rPr lang="en-GB" sz="1000" dirty="0" err="1" smtClean="0"/>
                        <a:t>Morcar</a:t>
                      </a:r>
                      <a:r>
                        <a:rPr lang="en-GB" sz="1000" dirty="0" smtClean="0"/>
                        <a:t> provided a challenge to William’s rule.  The two earls began to gather allies against William and in Edwin’s land in Mercia.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000" b="1" dirty="0" smtClean="0"/>
                        <a:t>Outcome:</a:t>
                      </a:r>
                      <a:r>
                        <a:rPr lang="en-GB" sz="1000" b="1" baseline="0" dirty="0" smtClean="0"/>
                        <a:t> </a:t>
                      </a:r>
                      <a:endParaRPr lang="en-GB" sz="10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smtClean="0"/>
                        <a:t>William acted as quickly as soon as he realised there was danger. He led an army swiftly northwards, stopping in Mercia ensuring no revolts and then to Northumbria, building castles along the way.</a:t>
                      </a:r>
                      <a:endParaRPr lang="en-GB" sz="1000" b="1" dirty="0" smtClean="0"/>
                    </a:p>
                    <a:p>
                      <a:endParaRPr lang="en-GB" sz="10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smtClean="0"/>
                        <a:t>Edgar needed allies in order to continue his pursuit of King of England, he flees to the North. Edgar attacked York and the North of England became the most rebellious area of England. Danish Vikings joined forces with Edgar and </a:t>
                      </a:r>
                      <a:r>
                        <a:rPr lang="en-GB" sz="1000" dirty="0" err="1" smtClean="0"/>
                        <a:t>Waltheof</a:t>
                      </a:r>
                      <a:r>
                        <a:rPr lang="en-GB" sz="1000" dirty="0" smtClean="0"/>
                        <a:t>. The joint English and Danish army defeated the Norman forces and captured the castle in York.</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000" b="1" dirty="0" smtClean="0"/>
                        <a:t>Outcome:</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smtClean="0"/>
                        <a:t> William decided to deal with the attack in York himself, and marched North, as he approached the Vikings retreated and William paid them to leave.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smtClean="0"/>
                        <a:t>William is once again under attack from King Harold’s sons, who landed in Exeter in the South West and attacked it.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000" b="1" dirty="0" smtClean="0"/>
                        <a:t>Outcome: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smtClean="0"/>
                        <a:t>The Norman soldiers placed at the castle after previous unrest, defeats them and forces them to return to Ireland.</a:t>
                      </a:r>
                    </a:p>
                    <a:p>
                      <a:endParaRPr lang="en-GB" sz="10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smtClean="0"/>
                        <a:t>Scotland invades northern England in 1070 led by King Malcom III of Scotland.</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000" b="1" dirty="0" smtClean="0"/>
                        <a:t>Outcome: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smtClean="0"/>
                        <a:t> William assembled his troops and marched on Scotland and by 1072 King Malcom III was forced to sign the Treaty of Abernethy, this meant that he accepted  William as his overlord and exiled Edgar.</a:t>
                      </a:r>
                    </a:p>
                    <a:p>
                      <a:endParaRPr lang="en-GB" sz="10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smtClean="0"/>
                        <a:t>William faced rebellion from his own Norman earls. Ralph de Gael and Roger de Breteuil had support from a variety of people, this included King Philip of France who did want William to become too powerful. This was a serious threat to William. However, William did not deal with the threat himself, he left it to his trusted regents, Lanfranc and </a:t>
                      </a:r>
                      <a:r>
                        <a:rPr lang="en-GB" sz="1000" dirty="0" err="1" smtClean="0"/>
                        <a:t>Odo</a:t>
                      </a:r>
                      <a:r>
                        <a:rPr lang="en-GB" sz="10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000" b="1" dirty="0" smtClean="0"/>
                        <a:t>Outcome: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smtClean="0"/>
                        <a:t> During Christmas of this year, William had the rebels blindfolded and murdered, Earl Roger was imprisoned and ralph retreated to Brittany. This was the last serious threat during William’s reign.</a:t>
                      </a:r>
                    </a:p>
                    <a:p>
                      <a:endParaRPr lang="en-GB" sz="1000" b="1" dirty="0"/>
                    </a:p>
                  </a:txBody>
                  <a:tcPr/>
                </a:tc>
              </a:tr>
            </a:tbl>
          </a:graphicData>
        </a:graphic>
      </p:graphicFrame>
      <p:sp>
        <p:nvSpPr>
          <p:cNvPr id="8" name="Rectangle 7"/>
          <p:cNvSpPr/>
          <p:nvPr/>
        </p:nvSpPr>
        <p:spPr>
          <a:xfrm>
            <a:off x="9925884" y="2089328"/>
            <a:ext cx="2126608" cy="369332"/>
          </a:xfrm>
          <a:prstGeom prst="rect">
            <a:avLst/>
          </a:prstGeom>
        </p:spPr>
        <p:txBody>
          <a:bodyPr wrap="none">
            <a:spAutoFit/>
          </a:bodyPr>
          <a:lstStyle/>
          <a:p>
            <a:r>
              <a:rPr lang="en-GB" dirty="0"/>
              <a:t>Revolts 1067 – 1075 </a:t>
            </a:r>
          </a:p>
        </p:txBody>
      </p:sp>
    </p:spTree>
    <p:extLst>
      <p:ext uri="{BB962C8B-B14F-4D97-AF65-F5344CB8AC3E}">
        <p14:creationId xmlns:p14="http://schemas.microsoft.com/office/powerpoint/2010/main" val="2393759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10573015" y="963285"/>
            <a:ext cx="1532585" cy="1381885"/>
          </a:xfrm>
          <a:prstGeom prst="wedgeRoundRectCallout">
            <a:avLst>
              <a:gd name="adj1" fmla="val -47967"/>
              <a:gd name="adj2" fmla="val 6077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smtClean="0"/>
              <a:t>Key Words:</a:t>
            </a:r>
          </a:p>
          <a:p>
            <a:pPr marL="171450" indent="-171450">
              <a:buFont typeface="Arial" panose="020B0604020202020204" pitchFamily="34" charset="0"/>
              <a:buChar char="•"/>
            </a:pPr>
            <a:r>
              <a:rPr lang="en-GB" sz="1100" b="1" dirty="0" smtClean="0"/>
              <a:t>Harrying</a:t>
            </a:r>
          </a:p>
          <a:p>
            <a:pPr marL="171450" indent="-171450">
              <a:buFont typeface="Arial" panose="020B0604020202020204" pitchFamily="34" charset="0"/>
              <a:buChar char="•"/>
            </a:pPr>
            <a:r>
              <a:rPr lang="en-GB" sz="1100" b="1" dirty="0" smtClean="0"/>
              <a:t>Hereward</a:t>
            </a:r>
          </a:p>
          <a:p>
            <a:pPr marL="171450" indent="-171450">
              <a:buFont typeface="Arial" panose="020B0604020202020204" pitchFamily="34" charset="0"/>
              <a:buChar char="•"/>
            </a:pPr>
            <a:r>
              <a:rPr lang="en-GB" sz="1100" b="1" dirty="0" smtClean="0"/>
              <a:t>Danelaw</a:t>
            </a:r>
          </a:p>
          <a:p>
            <a:pPr marL="171450" indent="-171450">
              <a:buFont typeface="Arial" panose="020B0604020202020204" pitchFamily="34" charset="0"/>
              <a:buChar char="•"/>
            </a:pPr>
            <a:r>
              <a:rPr lang="en-GB" sz="1100" b="1" dirty="0" smtClean="0"/>
              <a:t>Edwin</a:t>
            </a:r>
          </a:p>
          <a:p>
            <a:pPr marL="171450" indent="-171450">
              <a:buFont typeface="Arial" panose="020B0604020202020204" pitchFamily="34" charset="0"/>
              <a:buChar char="•"/>
            </a:pPr>
            <a:r>
              <a:rPr lang="en-GB" sz="1100" b="1" dirty="0" err="1" smtClean="0"/>
              <a:t>Morcar</a:t>
            </a:r>
            <a:endParaRPr lang="en-GB" sz="1100" b="1" dirty="0" smtClean="0"/>
          </a:p>
          <a:p>
            <a:pPr marL="171450" indent="-171450">
              <a:buFont typeface="Arial" panose="020B0604020202020204" pitchFamily="34" charset="0"/>
              <a:buChar char="•"/>
            </a:pPr>
            <a:r>
              <a:rPr lang="en-GB" sz="1100" b="1" dirty="0" smtClean="0"/>
              <a:t>Salting</a:t>
            </a:r>
          </a:p>
          <a:p>
            <a:pPr marL="171450" indent="-171450">
              <a:buFont typeface="Arial" panose="020B0604020202020204" pitchFamily="34" charset="0"/>
              <a:buChar char="•"/>
            </a:pPr>
            <a:r>
              <a:rPr lang="en-GB" sz="1100" b="1" dirty="0" err="1" smtClean="0"/>
              <a:t>Waltheof</a:t>
            </a:r>
            <a:endParaRPr lang="en-GB" sz="1100" b="1" dirty="0" smtClean="0"/>
          </a:p>
        </p:txBody>
      </p:sp>
      <p:pic>
        <p:nvPicPr>
          <p:cNvPr id="6" name="Picture 2" descr="Image result for Image of a ke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305" b="25700"/>
          <a:stretch/>
        </p:blipFill>
        <p:spPr bwMode="auto">
          <a:xfrm rot="16200000" flipV="1">
            <a:off x="11454846" y="1418251"/>
            <a:ext cx="719145" cy="38528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ctrTitle"/>
          </p:nvPr>
        </p:nvSpPr>
        <p:spPr>
          <a:xfrm>
            <a:off x="2127973" y="-1996089"/>
            <a:ext cx="9144000" cy="2387600"/>
          </a:xfrm>
        </p:spPr>
        <p:txBody>
          <a:bodyPr>
            <a:normAutofit/>
          </a:bodyPr>
          <a:lstStyle/>
          <a:p>
            <a:r>
              <a:rPr lang="en-GB" sz="1400" b="1" dirty="0" smtClean="0"/>
              <a:t>The Harrying of the North and Hereward the Wake!</a:t>
            </a:r>
            <a:endParaRPr lang="en-GB" sz="1400" b="1" dirty="0"/>
          </a:p>
        </p:txBody>
      </p:sp>
      <p:sp>
        <p:nvSpPr>
          <p:cNvPr id="7" name="Rounded Rectangle 6"/>
          <p:cNvSpPr/>
          <p:nvPr/>
        </p:nvSpPr>
        <p:spPr>
          <a:xfrm>
            <a:off x="8744755" y="92271"/>
            <a:ext cx="3307738" cy="798668"/>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1050" b="1" dirty="0" smtClean="0"/>
              <a:t>What do I need to know:</a:t>
            </a:r>
          </a:p>
          <a:p>
            <a:pPr marL="171450" indent="-171450">
              <a:buFont typeface="Arial" panose="020B0604020202020204" pitchFamily="34" charset="0"/>
              <a:buChar char="•"/>
            </a:pPr>
            <a:r>
              <a:rPr lang="en-GB" sz="1050" b="1" dirty="0" smtClean="0"/>
              <a:t>Why William punished the North. </a:t>
            </a:r>
          </a:p>
          <a:p>
            <a:pPr marL="171450" indent="-171450">
              <a:buFont typeface="Arial" panose="020B0604020202020204" pitchFamily="34" charset="0"/>
              <a:buChar char="•"/>
            </a:pPr>
            <a:r>
              <a:rPr lang="en-GB" sz="1050" b="1" dirty="0" smtClean="0"/>
              <a:t>What happened in the Harrying of the North. </a:t>
            </a:r>
          </a:p>
          <a:p>
            <a:pPr marL="171450" indent="-171450">
              <a:buFont typeface="Arial" panose="020B0604020202020204" pitchFamily="34" charset="0"/>
              <a:buChar char="•"/>
            </a:pPr>
            <a:r>
              <a:rPr lang="en-GB" sz="1050" b="1" dirty="0" smtClean="0"/>
              <a:t>To explain the importance of the Harrying of the North.  </a:t>
            </a:r>
          </a:p>
        </p:txBody>
      </p:sp>
      <p:sp>
        <p:nvSpPr>
          <p:cNvPr id="2" name="Horizontal Scroll 1"/>
          <p:cNvSpPr/>
          <p:nvPr/>
        </p:nvSpPr>
        <p:spPr>
          <a:xfrm>
            <a:off x="298604" y="59500"/>
            <a:ext cx="4366161" cy="1491004"/>
          </a:xfrm>
          <a:prstGeom prst="horizontalScroll">
            <a:avLst>
              <a:gd name="adj" fmla="val 5093"/>
            </a:avLst>
          </a:prstGeom>
        </p:spPr>
        <p:style>
          <a:lnRef idx="2">
            <a:schemeClr val="dk1"/>
          </a:lnRef>
          <a:fillRef idx="1">
            <a:schemeClr val="lt1"/>
          </a:fillRef>
          <a:effectRef idx="0">
            <a:schemeClr val="dk1"/>
          </a:effectRef>
          <a:fontRef idx="minor">
            <a:schemeClr val="dk1"/>
          </a:fontRef>
        </p:style>
        <p:txBody>
          <a:bodyPr rtlCol="0" anchor="ctr"/>
          <a:lstStyle/>
          <a:p>
            <a:r>
              <a:rPr lang="en-GB" sz="1200" dirty="0" smtClean="0"/>
              <a:t>The North of England was the most rebellious area, as it saw itself as semi-independent from the rest of the country. There was also a large number of people who were of Danish Viking descent who sympathised with their country of origin.  To help secure him against rebellion, King William tried to make alliances with the remaining English earls, Edwin, </a:t>
            </a:r>
            <a:r>
              <a:rPr lang="en-GB" sz="1200" dirty="0" err="1" smtClean="0"/>
              <a:t>Morcar</a:t>
            </a:r>
            <a:r>
              <a:rPr lang="en-GB" sz="1200" dirty="0" smtClean="0"/>
              <a:t> and </a:t>
            </a:r>
            <a:r>
              <a:rPr lang="en-GB" sz="1200" dirty="0" err="1" smtClean="0"/>
              <a:t>Waltheof</a:t>
            </a:r>
            <a:r>
              <a:rPr lang="en-GB" sz="1200" dirty="0" smtClean="0"/>
              <a:t>, however the English earls refused to be  ruled by William. </a:t>
            </a:r>
            <a:endParaRPr lang="en-GB" sz="1200" dirty="0"/>
          </a:p>
        </p:txBody>
      </p:sp>
      <p:sp>
        <p:nvSpPr>
          <p:cNvPr id="3" name="Rounded Rectangular Callout 2"/>
          <p:cNvSpPr/>
          <p:nvPr/>
        </p:nvSpPr>
        <p:spPr>
          <a:xfrm>
            <a:off x="298604" y="1719701"/>
            <a:ext cx="3120457" cy="4706857"/>
          </a:xfrm>
          <a:prstGeom prst="wedgeRoundRectCallout">
            <a:avLst>
              <a:gd name="adj1" fmla="val -42067"/>
              <a:gd name="adj2" fmla="val 5879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en-GB" b="1" dirty="0" smtClean="0"/>
              <a:t>Earls Edwin and </a:t>
            </a:r>
            <a:r>
              <a:rPr lang="en-GB" b="1" dirty="0" err="1" smtClean="0"/>
              <a:t>Morcar</a:t>
            </a:r>
            <a:r>
              <a:rPr lang="en-GB" b="1" dirty="0" smtClean="0"/>
              <a:t>:</a:t>
            </a:r>
          </a:p>
          <a:p>
            <a:pPr marL="285750" indent="-285750">
              <a:buFont typeface="Arial" panose="020B0604020202020204" pitchFamily="34" charset="0"/>
              <a:buChar char="•"/>
            </a:pPr>
            <a:r>
              <a:rPr lang="en-GB" sz="1300" dirty="0" smtClean="0"/>
              <a:t>Fought </a:t>
            </a:r>
            <a:r>
              <a:rPr lang="en-GB" sz="1300" dirty="0" err="1" smtClean="0"/>
              <a:t>Hardrada</a:t>
            </a:r>
            <a:r>
              <a:rPr lang="en-GB" sz="1300" dirty="0" smtClean="0"/>
              <a:t> at </a:t>
            </a:r>
            <a:r>
              <a:rPr lang="en-GB" sz="1300" dirty="0" err="1" smtClean="0"/>
              <a:t>Fulford</a:t>
            </a:r>
            <a:r>
              <a:rPr lang="en-GB" sz="1300" dirty="0" smtClean="0"/>
              <a:t> Gate </a:t>
            </a:r>
          </a:p>
          <a:p>
            <a:pPr marL="285750" indent="-285750">
              <a:buFont typeface="Arial" panose="020B0604020202020204" pitchFamily="34" charset="0"/>
              <a:buChar char="•"/>
            </a:pPr>
            <a:r>
              <a:rPr lang="en-GB" sz="1300" dirty="0" smtClean="0"/>
              <a:t>After Hastings they were the most powerful remaining Anglo-Saxon earls. </a:t>
            </a:r>
          </a:p>
          <a:p>
            <a:pPr marL="285750" indent="-285750">
              <a:buFont typeface="Arial" panose="020B0604020202020204" pitchFamily="34" charset="0"/>
              <a:buChar char="•"/>
            </a:pPr>
            <a:r>
              <a:rPr lang="en-GB" sz="1300" dirty="0" smtClean="0"/>
              <a:t>In </a:t>
            </a:r>
            <a:r>
              <a:rPr lang="en-GB" sz="1300" b="1" dirty="0" smtClean="0"/>
              <a:t>1068 </a:t>
            </a:r>
            <a:r>
              <a:rPr lang="en-GB" sz="1300" dirty="0" smtClean="0"/>
              <a:t>they rebelled against William in </a:t>
            </a:r>
            <a:r>
              <a:rPr lang="en-GB" sz="1300" b="1" dirty="0" smtClean="0"/>
              <a:t>Mercia. </a:t>
            </a:r>
          </a:p>
          <a:p>
            <a:pPr marL="285750" indent="-285750">
              <a:buFont typeface="Arial" panose="020B0604020202020204" pitchFamily="34" charset="0"/>
              <a:buChar char="•"/>
            </a:pPr>
            <a:r>
              <a:rPr lang="en-GB" sz="1300" dirty="0"/>
              <a:t>Edwin and </a:t>
            </a:r>
            <a:r>
              <a:rPr lang="en-GB" sz="1300" dirty="0" err="1"/>
              <a:t>Morcar</a:t>
            </a:r>
            <a:r>
              <a:rPr lang="en-GB" sz="1300" dirty="0"/>
              <a:t> provided a challenge to William’s rule. </a:t>
            </a:r>
            <a:endParaRPr lang="en-GB" sz="1300" dirty="0" smtClean="0"/>
          </a:p>
          <a:p>
            <a:pPr marL="285750" indent="-285750">
              <a:buFont typeface="Arial" panose="020B0604020202020204" pitchFamily="34" charset="0"/>
              <a:buChar char="•"/>
            </a:pPr>
            <a:r>
              <a:rPr lang="en-GB" sz="1300" dirty="0" smtClean="0"/>
              <a:t> </a:t>
            </a:r>
            <a:r>
              <a:rPr lang="en-GB" sz="1300" dirty="0"/>
              <a:t>The two earls began to gather allies against William and in Edwin’s land in Mercia. William acted as quickly as soon as he realised there was danger. He led an army swiftly northwards, stopping in Mercia ensuring no revolts and then to Northumbria, building castles along the way</a:t>
            </a:r>
            <a:r>
              <a:rPr lang="en-GB" sz="1300" dirty="0" smtClean="0"/>
              <a:t>.</a:t>
            </a:r>
          </a:p>
          <a:p>
            <a:pPr marL="285750" indent="-285750">
              <a:buFont typeface="Arial" panose="020B0604020202020204" pitchFamily="34" charset="0"/>
              <a:buChar char="•"/>
            </a:pPr>
            <a:r>
              <a:rPr lang="en-GB" sz="1300" dirty="0" smtClean="0"/>
              <a:t>In </a:t>
            </a:r>
            <a:r>
              <a:rPr lang="en-GB" sz="1300" b="1" dirty="0" smtClean="0"/>
              <a:t>1068</a:t>
            </a:r>
            <a:r>
              <a:rPr lang="en-GB" sz="1300" dirty="0" smtClean="0"/>
              <a:t>, Edwin and </a:t>
            </a:r>
            <a:r>
              <a:rPr lang="en-GB" sz="1300" dirty="0" err="1" smtClean="0"/>
              <a:t>Morcar</a:t>
            </a:r>
            <a:r>
              <a:rPr lang="en-GB" sz="1300" dirty="0" smtClean="0"/>
              <a:t>, with Edgar the </a:t>
            </a:r>
            <a:r>
              <a:rPr lang="en-GB" sz="1300" dirty="0" err="1" smtClean="0"/>
              <a:t>Aetheling</a:t>
            </a:r>
            <a:r>
              <a:rPr lang="en-GB" sz="1300" dirty="0" smtClean="0"/>
              <a:t>, fled William’s court, and went north.  </a:t>
            </a:r>
            <a:r>
              <a:rPr lang="en-GB" sz="1300" b="1" i="1" dirty="0" smtClean="0"/>
              <a:t>This began the Harrying of the North.</a:t>
            </a:r>
            <a:endParaRPr lang="en-GB" sz="1300" dirty="0" smtClean="0"/>
          </a:p>
          <a:p>
            <a:pPr algn="ctr"/>
            <a:endParaRPr lang="en-GB" sz="1300" dirty="0" smtClean="0"/>
          </a:p>
        </p:txBody>
      </p:sp>
      <p:sp>
        <p:nvSpPr>
          <p:cNvPr id="4" name="Rectangle 3"/>
          <p:cNvSpPr/>
          <p:nvPr/>
        </p:nvSpPr>
        <p:spPr>
          <a:xfrm>
            <a:off x="3576530" y="2393725"/>
            <a:ext cx="3671352" cy="438581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600" b="1" dirty="0" smtClean="0"/>
              <a:t>Edgar and the York Rebellion</a:t>
            </a:r>
          </a:p>
          <a:p>
            <a:pPr algn="ctr"/>
            <a:r>
              <a:rPr lang="en-GB" sz="1600" b="1" dirty="0" smtClean="0"/>
              <a:t>1068-1069</a:t>
            </a:r>
          </a:p>
          <a:p>
            <a:pPr marL="171450" indent="-171450">
              <a:buFont typeface="Arial" panose="020B0604020202020204" pitchFamily="34" charset="0"/>
              <a:buChar char="•"/>
            </a:pPr>
            <a:r>
              <a:rPr lang="en-GB" sz="1300" dirty="0" smtClean="0"/>
              <a:t>Edgar </a:t>
            </a:r>
            <a:r>
              <a:rPr lang="en-GB" sz="1300" dirty="0"/>
              <a:t>needed allies in order to continue his pursuit of King of England, he flees to the North</a:t>
            </a:r>
            <a:r>
              <a:rPr lang="en-GB" sz="1300" dirty="0" smtClean="0"/>
              <a:t>. </a:t>
            </a:r>
          </a:p>
          <a:p>
            <a:pPr marL="171450" indent="-171450">
              <a:buFont typeface="Arial" panose="020B0604020202020204" pitchFamily="34" charset="0"/>
              <a:buChar char="•"/>
            </a:pPr>
            <a:r>
              <a:rPr lang="en-GB" sz="1300" b="1" dirty="0" smtClean="0"/>
              <a:t>King Malcom of Scotland </a:t>
            </a:r>
            <a:r>
              <a:rPr lang="en-GB" sz="1300" dirty="0" smtClean="0"/>
              <a:t>gave Edgar his support against King William. Malcom had just married Edgar’s sister so was now related to him. </a:t>
            </a:r>
          </a:p>
          <a:p>
            <a:pPr marL="171450" indent="-171450">
              <a:buFont typeface="Arial" panose="020B0604020202020204" pitchFamily="34" charset="0"/>
              <a:buChar char="•"/>
            </a:pPr>
            <a:r>
              <a:rPr lang="en-GB" sz="1300" dirty="0" smtClean="0"/>
              <a:t>Events  spiralled out of control </a:t>
            </a:r>
            <a:r>
              <a:rPr lang="en-GB" sz="1300" b="1" dirty="0" smtClean="0"/>
              <a:t>in January 1069 </a:t>
            </a:r>
            <a:r>
              <a:rPr lang="en-GB" sz="1300" dirty="0" smtClean="0"/>
              <a:t>when the Norman </a:t>
            </a:r>
            <a:r>
              <a:rPr lang="en-GB" sz="1300" b="1" dirty="0" smtClean="0"/>
              <a:t>Earl Robert of Commines </a:t>
            </a:r>
            <a:r>
              <a:rPr lang="en-GB" sz="1300" dirty="0" smtClean="0"/>
              <a:t>and his men were </a:t>
            </a:r>
            <a:r>
              <a:rPr lang="en-GB" sz="1300" b="1" dirty="0" smtClean="0"/>
              <a:t>murdered</a:t>
            </a:r>
            <a:r>
              <a:rPr lang="en-GB" sz="1300" dirty="0" smtClean="0"/>
              <a:t> by English rebels. </a:t>
            </a:r>
          </a:p>
          <a:p>
            <a:pPr marL="171450" indent="-171450">
              <a:buFont typeface="Arial" panose="020B0604020202020204" pitchFamily="34" charset="0"/>
              <a:buChar char="•"/>
            </a:pPr>
            <a:r>
              <a:rPr lang="en-GB" sz="1300" dirty="0" smtClean="0"/>
              <a:t> </a:t>
            </a:r>
            <a:r>
              <a:rPr lang="en-GB" sz="1300" dirty="0"/>
              <a:t>Edgar attacked</a:t>
            </a:r>
            <a:r>
              <a:rPr lang="en-GB" sz="1300" b="1" dirty="0"/>
              <a:t> York </a:t>
            </a:r>
            <a:r>
              <a:rPr lang="en-GB" sz="1300" dirty="0"/>
              <a:t>and the North of England became the most rebellious area of England</a:t>
            </a:r>
            <a:r>
              <a:rPr lang="en-GB" sz="1300" dirty="0" smtClean="0"/>
              <a:t>.</a:t>
            </a:r>
          </a:p>
          <a:p>
            <a:pPr marL="171450" indent="-171450">
              <a:buFont typeface="Arial" panose="020B0604020202020204" pitchFamily="34" charset="0"/>
              <a:buChar char="•"/>
            </a:pPr>
            <a:r>
              <a:rPr lang="en-GB" sz="1300" dirty="0" smtClean="0"/>
              <a:t>240 </a:t>
            </a:r>
            <a:r>
              <a:rPr lang="en-GB" sz="1300" dirty="0"/>
              <a:t>Danish </a:t>
            </a:r>
            <a:r>
              <a:rPr lang="en-GB" sz="1300" dirty="0" smtClean="0"/>
              <a:t>Viking ships invaded in the summer of 1069. </a:t>
            </a:r>
          </a:p>
          <a:p>
            <a:pPr marL="171450" indent="-171450">
              <a:buFont typeface="Arial" panose="020B0604020202020204" pitchFamily="34" charset="0"/>
              <a:buChar char="•"/>
            </a:pPr>
            <a:r>
              <a:rPr lang="en-GB" sz="1300" dirty="0" smtClean="0"/>
              <a:t>They </a:t>
            </a:r>
            <a:r>
              <a:rPr lang="en-GB" sz="1300" dirty="0"/>
              <a:t>joined forces with Edgar and </a:t>
            </a:r>
            <a:r>
              <a:rPr lang="en-GB" sz="1300" dirty="0" err="1"/>
              <a:t>Waltheof</a:t>
            </a:r>
            <a:r>
              <a:rPr lang="en-GB" sz="1300" dirty="0"/>
              <a:t>. The joint English and Danish army defeated the Norman forces and captured the castle in York</a:t>
            </a:r>
            <a:r>
              <a:rPr lang="en-GB" sz="1300" dirty="0" smtClean="0"/>
              <a:t>.</a:t>
            </a:r>
          </a:p>
          <a:p>
            <a:pPr marL="171450" indent="-171450">
              <a:buFont typeface="Arial" panose="020B0604020202020204" pitchFamily="34" charset="0"/>
              <a:buChar char="•"/>
            </a:pPr>
            <a:r>
              <a:rPr lang="en-GB" sz="1300" dirty="0" smtClean="0"/>
              <a:t> </a:t>
            </a:r>
            <a:r>
              <a:rPr lang="en-GB" sz="1300" dirty="0"/>
              <a:t>William decided to deal with the attack in York himself, and marched North, as he approached the Vikings retreated and William paid them to leave. </a:t>
            </a:r>
          </a:p>
        </p:txBody>
      </p:sp>
      <p:sp>
        <p:nvSpPr>
          <p:cNvPr id="11" name="Rectangular Callout 10"/>
          <p:cNvSpPr/>
          <p:nvPr/>
        </p:nvSpPr>
        <p:spPr>
          <a:xfrm>
            <a:off x="4753730" y="391512"/>
            <a:ext cx="3892487" cy="1953658"/>
          </a:xfrm>
          <a:prstGeom prst="wedgeRectCallout">
            <a:avLst>
              <a:gd name="adj1" fmla="val -71382"/>
              <a:gd name="adj2" fmla="val 3799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b="1" dirty="0" smtClean="0"/>
              <a:t>How did William punish the North?</a:t>
            </a:r>
          </a:p>
          <a:p>
            <a:pPr marL="285750" indent="-285750">
              <a:buFont typeface="Arial" panose="020B0604020202020204" pitchFamily="34" charset="0"/>
              <a:buChar char="•"/>
            </a:pPr>
            <a:r>
              <a:rPr lang="en-GB" sz="1400" dirty="0" smtClean="0"/>
              <a:t> William to punish York and the north laid waste to vast areas of land around York, burning and salting the fields and killing any living creature. </a:t>
            </a:r>
          </a:p>
          <a:p>
            <a:pPr marL="285750" indent="-285750">
              <a:buFont typeface="Arial" panose="020B0604020202020204" pitchFamily="34" charset="0"/>
              <a:buChar char="•"/>
            </a:pPr>
            <a:r>
              <a:rPr lang="en-GB" sz="1400" dirty="0" smtClean="0"/>
              <a:t>The Domesday Book written in 1086 records that 80% of Yorkshire was known as ‘waste’ which meant it was uncultivated and unpopulated. </a:t>
            </a:r>
          </a:p>
        </p:txBody>
      </p:sp>
      <p:sp>
        <p:nvSpPr>
          <p:cNvPr id="12" name="TextBox 11"/>
          <p:cNvSpPr txBox="1"/>
          <p:nvPr/>
        </p:nvSpPr>
        <p:spPr>
          <a:xfrm>
            <a:off x="7405352" y="4182468"/>
            <a:ext cx="4647141" cy="2492990"/>
          </a:xfrm>
          <a:prstGeom prst="rect">
            <a:avLst/>
          </a:prstGeom>
          <a:noFill/>
          <a:ln>
            <a:solidFill>
              <a:schemeClr val="tx1"/>
            </a:solidFill>
          </a:ln>
        </p:spPr>
        <p:txBody>
          <a:bodyPr wrap="square" rtlCol="0">
            <a:spAutoFit/>
          </a:bodyPr>
          <a:lstStyle/>
          <a:p>
            <a:r>
              <a:rPr lang="en-GB" sz="1200" dirty="0" smtClean="0"/>
              <a:t> </a:t>
            </a:r>
            <a:r>
              <a:rPr lang="en-GB" sz="1200" b="1" dirty="0" smtClean="0"/>
              <a:t>Why did Hereward the Wake rebel? </a:t>
            </a:r>
          </a:p>
          <a:p>
            <a:pPr marL="171450" indent="-171450">
              <a:buFont typeface="Arial" panose="020B0604020202020204" pitchFamily="34" charset="0"/>
              <a:buChar char="•"/>
            </a:pPr>
            <a:r>
              <a:rPr lang="en-GB" sz="1200" dirty="0" smtClean="0"/>
              <a:t>After Harrying the North, the English earls Edwin and </a:t>
            </a:r>
            <a:r>
              <a:rPr lang="en-GB" sz="1200" dirty="0" err="1" smtClean="0"/>
              <a:t>Morcar</a:t>
            </a:r>
            <a:r>
              <a:rPr lang="en-GB" sz="1200" dirty="0" smtClean="0"/>
              <a:t> continued to cause problems for William in East Anglia. </a:t>
            </a:r>
          </a:p>
          <a:p>
            <a:pPr marL="171450" indent="-171450">
              <a:buFont typeface="Arial" panose="020B0604020202020204" pitchFamily="34" charset="0"/>
              <a:buChar char="•"/>
            </a:pPr>
            <a:r>
              <a:rPr lang="en-GB" sz="1200" dirty="0" smtClean="0"/>
              <a:t>They joined forces with King </a:t>
            </a:r>
            <a:r>
              <a:rPr lang="en-GB" sz="1200" dirty="0" err="1" smtClean="0"/>
              <a:t>Swegn</a:t>
            </a:r>
            <a:r>
              <a:rPr lang="en-GB" sz="1200" dirty="0" smtClean="0"/>
              <a:t> of Denmark and Hereward the Wake, an English </a:t>
            </a:r>
            <a:r>
              <a:rPr lang="en-GB" sz="1200" dirty="0" err="1" smtClean="0"/>
              <a:t>thegn</a:t>
            </a:r>
            <a:r>
              <a:rPr lang="en-GB" sz="1200" dirty="0" smtClean="0"/>
              <a:t> (a person who owned land).  </a:t>
            </a:r>
          </a:p>
          <a:p>
            <a:pPr marL="171450" indent="-171450">
              <a:buFont typeface="Arial" panose="020B0604020202020204" pitchFamily="34" charset="0"/>
              <a:buChar char="•"/>
            </a:pPr>
            <a:r>
              <a:rPr lang="en-GB" sz="1200" dirty="0" smtClean="0"/>
              <a:t>Hereward had a grudge against William and wanted to dethrone him, the attackers used </a:t>
            </a:r>
            <a:r>
              <a:rPr lang="en-GB" sz="1200" dirty="0" err="1" smtClean="0"/>
              <a:t>guerilla</a:t>
            </a:r>
            <a:r>
              <a:rPr lang="en-GB" sz="1200" dirty="0" smtClean="0"/>
              <a:t> style tactics in the marshes in East Anglia.</a:t>
            </a:r>
          </a:p>
          <a:p>
            <a:pPr marL="171450" indent="-171450">
              <a:buFont typeface="Arial" panose="020B0604020202020204" pitchFamily="34" charset="0"/>
              <a:buChar char="•"/>
            </a:pPr>
            <a:r>
              <a:rPr lang="en-GB" sz="1200" dirty="0" smtClean="0"/>
              <a:t> They set up a base on the Isle of Ely, where they built up supplies to survive a siege. William was not able to use his usual tactics, so had to develop a new attacking method – siege towers. </a:t>
            </a:r>
          </a:p>
          <a:p>
            <a:pPr marL="171450" indent="-171450">
              <a:buFont typeface="Arial" panose="020B0604020202020204" pitchFamily="34" charset="0"/>
              <a:buChar char="•"/>
            </a:pPr>
            <a:r>
              <a:rPr lang="en-GB" sz="1200" dirty="0" smtClean="0"/>
              <a:t> The events at Ely did not all go William’s way, however in the end the Monks helped William find a secret rout to Hereward and he disappeared and the rebels surrender to the Normans.</a:t>
            </a:r>
            <a:endParaRPr lang="en-GB" sz="1200" dirty="0"/>
          </a:p>
        </p:txBody>
      </p:sp>
      <p:sp>
        <p:nvSpPr>
          <p:cNvPr id="13" name="Rectangle 12"/>
          <p:cNvSpPr/>
          <p:nvPr/>
        </p:nvSpPr>
        <p:spPr>
          <a:xfrm>
            <a:off x="8859292" y="3868093"/>
            <a:ext cx="1748427" cy="369332"/>
          </a:xfrm>
          <a:prstGeom prst="rect">
            <a:avLst/>
          </a:prstGeom>
        </p:spPr>
        <p:txBody>
          <a:bodyPr wrap="none">
            <a:spAutoFit/>
          </a:bodyPr>
          <a:lstStyle/>
          <a:p>
            <a:r>
              <a:rPr lang="en-GB" b="1" dirty="0"/>
              <a:t>1069 East Anglia</a:t>
            </a:r>
          </a:p>
        </p:txBody>
      </p:sp>
      <p:sp>
        <p:nvSpPr>
          <p:cNvPr id="14" name="TextBox 13"/>
          <p:cNvSpPr txBox="1"/>
          <p:nvPr/>
        </p:nvSpPr>
        <p:spPr>
          <a:xfrm>
            <a:off x="7443988" y="3037096"/>
            <a:ext cx="4409067" cy="830997"/>
          </a:xfrm>
          <a:prstGeom prst="rect">
            <a:avLst/>
          </a:prstGeom>
          <a:solidFill>
            <a:schemeClr val="bg1"/>
          </a:solidFill>
          <a:ln>
            <a:solidFill>
              <a:schemeClr val="tx1"/>
            </a:solidFill>
          </a:ln>
        </p:spPr>
        <p:txBody>
          <a:bodyPr wrap="square" rtlCol="0">
            <a:spAutoFit/>
          </a:bodyPr>
          <a:lstStyle/>
          <a:p>
            <a:r>
              <a:rPr lang="en-GB" sz="1200" dirty="0" smtClean="0"/>
              <a:t>William is once again under attack from King Harold’s sons, who landed in Exeter in the South West and attacked it. </a:t>
            </a:r>
            <a:r>
              <a:rPr lang="en-GB" sz="1200" dirty="0"/>
              <a:t> </a:t>
            </a:r>
            <a:r>
              <a:rPr lang="en-GB" sz="1200" dirty="0" smtClean="0"/>
              <a:t>The </a:t>
            </a:r>
            <a:r>
              <a:rPr lang="en-GB" sz="1200" dirty="0"/>
              <a:t>N</a:t>
            </a:r>
            <a:r>
              <a:rPr lang="en-GB" sz="1200" dirty="0" smtClean="0"/>
              <a:t>orman soldiers placed at the castle after previous unrest, defeats them and forces them to return to Ireland.</a:t>
            </a:r>
            <a:endParaRPr lang="en-GB" sz="1200" dirty="0"/>
          </a:p>
        </p:txBody>
      </p:sp>
      <p:sp>
        <p:nvSpPr>
          <p:cNvPr id="15" name="Rectangle 14"/>
          <p:cNvSpPr/>
          <p:nvPr/>
        </p:nvSpPr>
        <p:spPr>
          <a:xfrm>
            <a:off x="8744755" y="2667764"/>
            <a:ext cx="1804148" cy="369332"/>
          </a:xfrm>
          <a:prstGeom prst="rect">
            <a:avLst/>
          </a:prstGeom>
        </p:spPr>
        <p:txBody>
          <a:bodyPr wrap="none">
            <a:spAutoFit/>
          </a:bodyPr>
          <a:lstStyle/>
          <a:p>
            <a:r>
              <a:rPr lang="en-GB" b="1" dirty="0" smtClean="0"/>
              <a:t>1068 South West</a:t>
            </a:r>
            <a:endParaRPr lang="en-GB" b="1" dirty="0"/>
          </a:p>
        </p:txBody>
      </p:sp>
      <p:pic>
        <p:nvPicPr>
          <p:cNvPr id="1026" name="Picture 2" descr="Image result for Hereward the W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4755" y="986972"/>
            <a:ext cx="1729722" cy="1680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905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64241" y="-1979616"/>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smtClean="0"/>
              <a:t>Method of Control: Castles</a:t>
            </a:r>
            <a:endParaRPr lang="en-GB" sz="2400" b="1" dirty="0"/>
          </a:p>
        </p:txBody>
      </p:sp>
      <p:sp>
        <p:nvSpPr>
          <p:cNvPr id="5" name="Rounded Rectangle 4"/>
          <p:cNvSpPr/>
          <p:nvPr/>
        </p:nvSpPr>
        <p:spPr>
          <a:xfrm>
            <a:off x="7953153" y="64960"/>
            <a:ext cx="2322853" cy="630499"/>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800" b="1" dirty="0" smtClean="0"/>
              <a:t>What do I need to know: </a:t>
            </a:r>
          </a:p>
          <a:p>
            <a:pPr marL="171450" indent="-171450">
              <a:buFont typeface="Wingdings" panose="05000000000000000000" pitchFamily="2" charset="2"/>
              <a:buChar char="Ø"/>
            </a:pPr>
            <a:r>
              <a:rPr lang="en-GB" sz="800" b="1" dirty="0" smtClean="0"/>
              <a:t>  Why William built castles. </a:t>
            </a:r>
          </a:p>
          <a:p>
            <a:pPr marL="171450" indent="-171450">
              <a:buFont typeface="Wingdings" panose="05000000000000000000" pitchFamily="2" charset="2"/>
              <a:buChar char="Ø"/>
            </a:pPr>
            <a:r>
              <a:rPr lang="en-GB" sz="800" b="1" dirty="0"/>
              <a:t> </a:t>
            </a:r>
            <a:r>
              <a:rPr lang="en-GB" sz="800" b="1" dirty="0" smtClean="0"/>
              <a:t> Where castles were built? </a:t>
            </a:r>
          </a:p>
          <a:p>
            <a:pPr marL="171450" indent="-171450">
              <a:buFont typeface="Wingdings" panose="05000000000000000000" pitchFamily="2" charset="2"/>
              <a:buChar char="Ø"/>
            </a:pPr>
            <a:r>
              <a:rPr lang="en-GB" sz="800" b="1" dirty="0"/>
              <a:t> </a:t>
            </a:r>
            <a:r>
              <a:rPr lang="en-GB" sz="800" b="1" dirty="0" smtClean="0"/>
              <a:t>How castle building changed. </a:t>
            </a:r>
          </a:p>
          <a:p>
            <a:pPr marL="171450" indent="-171450">
              <a:buFont typeface="Wingdings" panose="05000000000000000000" pitchFamily="2" charset="2"/>
              <a:buChar char="Ø"/>
            </a:pPr>
            <a:r>
              <a:rPr lang="en-GB" sz="800" b="1" dirty="0" smtClean="0"/>
              <a:t>About Pevensey castle. </a:t>
            </a:r>
          </a:p>
        </p:txBody>
      </p:sp>
      <p:sp>
        <p:nvSpPr>
          <p:cNvPr id="6" name="Rounded Rectangular Callout 5"/>
          <p:cNvSpPr/>
          <p:nvPr/>
        </p:nvSpPr>
        <p:spPr>
          <a:xfrm>
            <a:off x="10379621" y="55620"/>
            <a:ext cx="1658912" cy="987481"/>
          </a:xfrm>
          <a:prstGeom prst="wedgeRoundRectCallout">
            <a:avLst>
              <a:gd name="adj1" fmla="val -47967"/>
              <a:gd name="adj2" fmla="val 6077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smtClean="0"/>
              <a:t>Key Words: </a:t>
            </a:r>
          </a:p>
          <a:p>
            <a:pPr marL="171450" indent="-171450">
              <a:buFont typeface="Arial" panose="020B0604020202020204" pitchFamily="34" charset="0"/>
              <a:buChar char="•"/>
            </a:pPr>
            <a:r>
              <a:rPr lang="en-GB" sz="1100" b="1" dirty="0" err="1" smtClean="0"/>
              <a:t>Crenellations</a:t>
            </a:r>
            <a:endParaRPr lang="en-GB" sz="1100" b="1" dirty="0" smtClean="0"/>
          </a:p>
          <a:p>
            <a:pPr marL="171450" indent="-171450">
              <a:buFont typeface="Arial" panose="020B0604020202020204" pitchFamily="34" charset="0"/>
              <a:buChar char="•"/>
            </a:pPr>
            <a:r>
              <a:rPr lang="en-GB" sz="1100" b="1" dirty="0" smtClean="0"/>
              <a:t>Fort </a:t>
            </a:r>
          </a:p>
          <a:p>
            <a:pPr marL="171450" indent="-171450">
              <a:buFont typeface="Arial" panose="020B0604020202020204" pitchFamily="34" charset="0"/>
              <a:buChar char="•"/>
            </a:pPr>
            <a:r>
              <a:rPr lang="en-GB" sz="1100" b="1" dirty="0" smtClean="0"/>
              <a:t>Pevensey</a:t>
            </a:r>
          </a:p>
          <a:p>
            <a:pPr marL="171450" indent="-171450">
              <a:buFont typeface="Arial" panose="020B0604020202020204" pitchFamily="34" charset="0"/>
              <a:buChar char="•"/>
            </a:pPr>
            <a:r>
              <a:rPr lang="en-GB" sz="1100" b="1" dirty="0" smtClean="0"/>
              <a:t>Ramparts</a:t>
            </a:r>
          </a:p>
        </p:txBody>
      </p:sp>
      <p:pic>
        <p:nvPicPr>
          <p:cNvPr id="7" name="Picture 2" descr="Image result for Image of a ke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305" b="25700"/>
          <a:stretch/>
        </p:blipFill>
        <p:spPr bwMode="auto">
          <a:xfrm rot="16200000" flipV="1">
            <a:off x="11503628" y="397949"/>
            <a:ext cx="530831" cy="3317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3"/>
          <a:srcRect r="2903"/>
          <a:stretch/>
        </p:blipFill>
        <p:spPr>
          <a:xfrm>
            <a:off x="-33243" y="12273"/>
            <a:ext cx="4552572" cy="2611409"/>
          </a:xfrm>
          <a:prstGeom prst="rect">
            <a:avLst/>
          </a:prstGeom>
        </p:spPr>
      </p:pic>
      <p:sp>
        <p:nvSpPr>
          <p:cNvPr id="9" name="Content Placeholder 2"/>
          <p:cNvSpPr txBox="1">
            <a:spLocks/>
          </p:cNvSpPr>
          <p:nvPr/>
        </p:nvSpPr>
        <p:spPr>
          <a:xfrm>
            <a:off x="4622944" y="829239"/>
            <a:ext cx="4901253" cy="271933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200" b="1" u="sng" dirty="0" smtClean="0"/>
              <a:t>Why was William a Castle Builder? </a:t>
            </a:r>
          </a:p>
          <a:p>
            <a:pPr marL="342900" indent="-342900" algn="l">
              <a:buFont typeface="Arial" panose="020B0604020202020204" pitchFamily="34" charset="0"/>
              <a:buChar char="•"/>
            </a:pPr>
            <a:r>
              <a:rPr lang="en-GB" sz="1200" dirty="0" smtClean="0"/>
              <a:t>William defeated Harold Godwinson in the Battle of Hastings</a:t>
            </a:r>
          </a:p>
          <a:p>
            <a:pPr marL="342900" indent="-342900" algn="l">
              <a:buFont typeface="Arial" panose="020B0604020202020204" pitchFamily="34" charset="0"/>
              <a:buChar char="•"/>
            </a:pPr>
            <a:r>
              <a:rPr lang="en-GB" sz="1200" dirty="0" smtClean="0"/>
              <a:t>Between 1066 and 1086 the Normans built around 500 motte and bailey castles</a:t>
            </a:r>
          </a:p>
          <a:p>
            <a:pPr marL="342900" indent="-342900" algn="l">
              <a:buFont typeface="Arial" panose="020B0604020202020204" pitchFamily="34" charset="0"/>
              <a:buChar char="•"/>
            </a:pPr>
            <a:r>
              <a:rPr lang="en-GB" sz="1200" dirty="0" smtClean="0"/>
              <a:t>These castles were part of William’s long term strategy to secure his position on the throne of England</a:t>
            </a:r>
          </a:p>
          <a:p>
            <a:pPr marL="342900" indent="-342900" algn="l">
              <a:buFont typeface="Arial" panose="020B0604020202020204" pitchFamily="34" charset="0"/>
              <a:buChar char="•"/>
            </a:pPr>
            <a:r>
              <a:rPr lang="en-GB" sz="1200" dirty="0" smtClean="0"/>
              <a:t>As soon as William landed in England to attack Harold he rebuilt a castle in Pevensey</a:t>
            </a:r>
          </a:p>
          <a:p>
            <a:pPr marL="342900" indent="-342900" algn="l">
              <a:buFont typeface="Arial" panose="020B0604020202020204" pitchFamily="34" charset="0"/>
              <a:buChar char="•"/>
            </a:pPr>
            <a:r>
              <a:rPr lang="en-GB" sz="1200" dirty="0" smtClean="0"/>
              <a:t>Defeated Anglo Saxons did not want William as their leader</a:t>
            </a:r>
          </a:p>
          <a:p>
            <a:pPr marL="342900" indent="-342900" algn="l">
              <a:buFont typeface="Arial" panose="020B0604020202020204" pitchFamily="34" charset="0"/>
              <a:buChar char="•"/>
            </a:pPr>
            <a:r>
              <a:rPr lang="en-GB" sz="1200" dirty="0" smtClean="0"/>
              <a:t>Normans built castles as bases for offensive patrols in different areas in England – to protect Normans from further attack</a:t>
            </a:r>
            <a:endParaRPr lang="en-GB" sz="1200" dirty="0"/>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7812" y="1285890"/>
            <a:ext cx="2410721" cy="2262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http://www.btinternet.com/~mrfield/Conquest/resistance/_derived/castles.htm_txt_Castl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094" y="2651576"/>
            <a:ext cx="3458811" cy="65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46869" y="2377460"/>
            <a:ext cx="2782813" cy="307777"/>
          </a:xfrm>
          <a:prstGeom prst="rect">
            <a:avLst/>
          </a:prstGeom>
        </p:spPr>
        <p:txBody>
          <a:bodyPr wrap="none">
            <a:spAutoFit/>
          </a:bodyPr>
          <a:lstStyle/>
          <a:p>
            <a:r>
              <a:rPr lang="en-GB" altLang="en-US" sz="1400" b="1" dirty="0" smtClean="0"/>
              <a:t>The first castles – Motte and Bailey</a:t>
            </a:r>
            <a:endParaRPr lang="en-GB" sz="1400" b="1" dirty="0"/>
          </a:p>
        </p:txBody>
      </p:sp>
      <p:sp>
        <p:nvSpPr>
          <p:cNvPr id="13" name="TextBox 4"/>
          <p:cNvSpPr txBox="1">
            <a:spLocks noChangeArrowheads="1"/>
          </p:cNvSpPr>
          <p:nvPr/>
        </p:nvSpPr>
        <p:spPr bwMode="auto">
          <a:xfrm>
            <a:off x="89318" y="3352987"/>
            <a:ext cx="3937250" cy="769441"/>
          </a:xfrm>
          <a:prstGeom prst="rect">
            <a:avLst/>
          </a:prstGeom>
          <a:ln/>
          <a:extLst/>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1100" dirty="0">
                <a:latin typeface="+mn-lt"/>
              </a:rPr>
              <a:t>The Normans needed to build their castles quickly – sometimes in just a few days so at first they used earth and wood which were easily available and quick to use.  Using this method they could build </a:t>
            </a:r>
            <a:r>
              <a:rPr lang="en-GB" altLang="en-US" sz="1100" dirty="0">
                <a:solidFill>
                  <a:srgbClr val="FF0000"/>
                </a:solidFill>
                <a:latin typeface="+mn-lt"/>
              </a:rPr>
              <a:t>Motte  and Bailey </a:t>
            </a:r>
            <a:r>
              <a:rPr lang="en-GB" altLang="en-US" sz="1100" dirty="0">
                <a:latin typeface="+mn-lt"/>
              </a:rPr>
              <a:t>castles in </a:t>
            </a:r>
            <a:r>
              <a:rPr lang="en-GB" altLang="en-US" sz="1100" dirty="0">
                <a:solidFill>
                  <a:srgbClr val="FF0000"/>
                </a:solidFill>
                <a:latin typeface="+mn-lt"/>
              </a:rPr>
              <a:t>2 weeks</a:t>
            </a:r>
            <a:r>
              <a:rPr lang="en-GB" altLang="en-US" sz="1100" dirty="0" smtClean="0">
                <a:solidFill>
                  <a:srgbClr val="FF0000"/>
                </a:solidFill>
                <a:latin typeface="+mn-lt"/>
              </a:rPr>
              <a:t>.</a:t>
            </a:r>
            <a:endParaRPr lang="en-GB" altLang="en-US" sz="1100" dirty="0">
              <a:solidFill>
                <a:srgbClr val="FF0000"/>
              </a:solidFill>
              <a:latin typeface="+mn-lt"/>
            </a:endParaRPr>
          </a:p>
        </p:txBody>
      </p:sp>
      <p:sp>
        <p:nvSpPr>
          <p:cNvPr id="14" name="Content Placeholder 2"/>
          <p:cNvSpPr txBox="1">
            <a:spLocks/>
          </p:cNvSpPr>
          <p:nvPr/>
        </p:nvSpPr>
        <p:spPr>
          <a:xfrm>
            <a:off x="7493471" y="3682349"/>
            <a:ext cx="4545062" cy="2975124"/>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200" b="1" dirty="0" smtClean="0"/>
              <a:t>What was the purpose of castles?</a:t>
            </a:r>
            <a:r>
              <a:rPr lang="en-GB" sz="1200" dirty="0" smtClean="0"/>
              <a:t> </a:t>
            </a:r>
          </a:p>
          <a:p>
            <a:pPr marL="342900" indent="-342900" algn="l">
              <a:buFont typeface="Arial" panose="020B0604020202020204" pitchFamily="34" charset="0"/>
              <a:buChar char="•"/>
            </a:pPr>
            <a:r>
              <a:rPr lang="en-GB" sz="1200" dirty="0" smtClean="0"/>
              <a:t>Norman castles were built for </a:t>
            </a:r>
            <a:r>
              <a:rPr lang="en-GB" sz="1200" dirty="0" err="1" smtClean="0"/>
              <a:t>defense</a:t>
            </a:r>
            <a:r>
              <a:rPr lang="en-GB" sz="1200" dirty="0" smtClean="0"/>
              <a:t> against invaders and to control the Anglo – Saxons</a:t>
            </a:r>
          </a:p>
          <a:p>
            <a:pPr marL="342900" indent="-342900" algn="l">
              <a:buFont typeface="Arial" panose="020B0604020202020204" pitchFamily="34" charset="0"/>
              <a:buChar char="•"/>
            </a:pPr>
            <a:r>
              <a:rPr lang="en-GB" sz="1200" dirty="0" smtClean="0"/>
              <a:t>Norman castles were primarily built by nobility</a:t>
            </a:r>
          </a:p>
          <a:p>
            <a:pPr marL="342900" indent="-342900" algn="l">
              <a:buFont typeface="Arial" panose="020B0604020202020204" pitchFamily="34" charset="0"/>
              <a:buChar char="•"/>
            </a:pPr>
            <a:r>
              <a:rPr lang="en-GB" sz="1200" dirty="0" smtClean="0"/>
              <a:t>Castles symbolised Norman suppression of Anglo Saxons</a:t>
            </a:r>
          </a:p>
          <a:p>
            <a:pPr marL="342900" indent="-342900" algn="l">
              <a:buFont typeface="Arial" panose="020B0604020202020204" pitchFamily="34" charset="0"/>
              <a:buChar char="•"/>
            </a:pPr>
            <a:r>
              <a:rPr lang="en-GB" sz="1200" dirty="0" smtClean="0"/>
              <a:t>Norman castles were large imposing buildings built to intimidate, bully and to administrate the local area</a:t>
            </a:r>
          </a:p>
          <a:p>
            <a:pPr marL="342900" indent="-342900" algn="l">
              <a:buFont typeface="Arial" panose="020B0604020202020204" pitchFamily="34" charset="0"/>
              <a:buChar char="•"/>
            </a:pPr>
            <a:r>
              <a:rPr lang="en-GB" sz="1200" dirty="0" smtClean="0"/>
              <a:t>Norman castles were a visible distinction between the rulers and the ruled</a:t>
            </a:r>
          </a:p>
          <a:p>
            <a:pPr marL="342900" indent="-342900" algn="l">
              <a:buFont typeface="Arial" panose="020B0604020202020204" pitchFamily="34" charset="0"/>
              <a:buChar char="•"/>
            </a:pPr>
            <a:r>
              <a:rPr lang="en-GB" sz="1200" dirty="0" smtClean="0"/>
              <a:t>Motte and Bailey castles were easy to build and made use of geographical features, such as hills</a:t>
            </a:r>
          </a:p>
          <a:p>
            <a:pPr marL="342900" indent="-342900" algn="l">
              <a:buFont typeface="Arial" panose="020B0604020202020204" pitchFamily="34" charset="0"/>
              <a:buChar char="•"/>
            </a:pPr>
            <a:r>
              <a:rPr lang="en-GB" sz="1200" dirty="0" smtClean="0"/>
              <a:t>Wooden motte and bailey castles were built until 1070</a:t>
            </a:r>
          </a:p>
          <a:p>
            <a:pPr marL="342900" indent="-342900" algn="l">
              <a:buFont typeface="Arial" panose="020B0604020202020204" pitchFamily="34" charset="0"/>
              <a:buChar char="•"/>
            </a:pPr>
            <a:r>
              <a:rPr lang="en-GB" sz="1200" dirty="0" smtClean="0"/>
              <a:t>After 1070, stone keeps were added and by 1100 all new castles were made from stone</a:t>
            </a:r>
            <a:endParaRPr lang="en-GB" sz="1200" dirty="0"/>
          </a:p>
        </p:txBody>
      </p:sp>
      <p:sp>
        <p:nvSpPr>
          <p:cNvPr id="15" name="Rectangle 14"/>
          <p:cNvSpPr/>
          <p:nvPr/>
        </p:nvSpPr>
        <p:spPr>
          <a:xfrm>
            <a:off x="89318" y="4195260"/>
            <a:ext cx="2923117" cy="246221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171450" indent="-171450">
              <a:buFont typeface="Arial" panose="020B0604020202020204" pitchFamily="34" charset="0"/>
              <a:buChar char="•"/>
            </a:pPr>
            <a:r>
              <a:rPr lang="en-GB" sz="1100" b="1" dirty="0" smtClean="0"/>
              <a:t> Where were Castles built? </a:t>
            </a:r>
          </a:p>
          <a:p>
            <a:pPr marL="171450" indent="-171450">
              <a:buFont typeface="Arial" panose="020B0604020202020204" pitchFamily="34" charset="0"/>
              <a:buChar char="•"/>
            </a:pPr>
            <a:r>
              <a:rPr lang="en-GB" sz="1100" dirty="0" smtClean="0"/>
              <a:t>Castles were built at sites that were strategically important</a:t>
            </a:r>
          </a:p>
          <a:p>
            <a:pPr marL="171450" indent="-171450">
              <a:buFont typeface="Arial" panose="020B0604020202020204" pitchFamily="34" charset="0"/>
              <a:buChar char="•"/>
            </a:pPr>
            <a:r>
              <a:rPr lang="en-GB" sz="1100" dirty="0" smtClean="0"/>
              <a:t>William personally ordered the building of a number of castles</a:t>
            </a:r>
          </a:p>
          <a:p>
            <a:pPr marL="171450" indent="-171450">
              <a:buFont typeface="Arial" panose="020B0604020202020204" pitchFamily="34" charset="0"/>
              <a:buChar char="•"/>
            </a:pPr>
            <a:r>
              <a:rPr lang="en-GB" sz="1100" dirty="0" smtClean="0"/>
              <a:t>Castles were often built near an existing town, on high ground, close to a water source</a:t>
            </a:r>
          </a:p>
          <a:p>
            <a:pPr marL="171450" indent="-171450">
              <a:buFont typeface="Arial" panose="020B0604020202020204" pitchFamily="34" charset="0"/>
              <a:buChar char="•"/>
            </a:pPr>
            <a:r>
              <a:rPr lang="en-GB" sz="1100" dirty="0" smtClean="0"/>
              <a:t>Often land had to be cleared to build houses within the castle grounds</a:t>
            </a:r>
          </a:p>
          <a:p>
            <a:pPr marL="171450" indent="-171450">
              <a:buFont typeface="Arial" panose="020B0604020202020204" pitchFamily="34" charset="0"/>
              <a:buChar char="•"/>
            </a:pPr>
            <a:r>
              <a:rPr lang="en-GB" sz="1100" dirty="0" smtClean="0"/>
              <a:t>The location of castles was extremely important as they had to be high enough to see attackers coming and defend important routes</a:t>
            </a:r>
          </a:p>
        </p:txBody>
      </p:sp>
      <p:sp>
        <p:nvSpPr>
          <p:cNvPr id="16" name="Rectangle 15"/>
          <p:cNvSpPr/>
          <p:nvPr/>
        </p:nvSpPr>
        <p:spPr>
          <a:xfrm>
            <a:off x="4570354" y="3548569"/>
            <a:ext cx="2620974" cy="307777"/>
          </a:xfrm>
          <a:prstGeom prst="rect">
            <a:avLst/>
          </a:prstGeom>
        </p:spPr>
        <p:txBody>
          <a:bodyPr wrap="none">
            <a:spAutoFit/>
          </a:bodyPr>
          <a:lstStyle/>
          <a:p>
            <a:r>
              <a:rPr lang="en-GB" sz="1400" b="1" dirty="0" smtClean="0"/>
              <a:t>The first castle – Pevensey Castle</a:t>
            </a:r>
            <a:endParaRPr lang="en-GB" sz="1400" b="1" dirty="0"/>
          </a:p>
        </p:txBody>
      </p:sp>
      <p:sp>
        <p:nvSpPr>
          <p:cNvPr id="17" name="Content Placeholder 2"/>
          <p:cNvSpPr txBox="1">
            <a:spLocks/>
          </p:cNvSpPr>
          <p:nvPr/>
        </p:nvSpPr>
        <p:spPr>
          <a:xfrm>
            <a:off x="4156713" y="3877174"/>
            <a:ext cx="3336758" cy="2922605"/>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sz="1200" dirty="0" smtClean="0"/>
              <a:t>Pevensey was the first Norman castle</a:t>
            </a:r>
          </a:p>
          <a:p>
            <a:pPr marL="342900" indent="-342900" algn="l">
              <a:buFont typeface="Arial" panose="020B0604020202020204" pitchFamily="34" charset="0"/>
              <a:buChar char="•"/>
            </a:pPr>
            <a:r>
              <a:rPr lang="en-GB" sz="1200" dirty="0" smtClean="0"/>
              <a:t>It was typical of castles during Norman England</a:t>
            </a:r>
          </a:p>
          <a:p>
            <a:pPr marL="342900" indent="-342900" algn="l">
              <a:buFont typeface="Arial" panose="020B0604020202020204" pitchFamily="34" charset="0"/>
              <a:buChar char="•"/>
            </a:pPr>
            <a:r>
              <a:rPr lang="en-GB" sz="1200" dirty="0" smtClean="0"/>
              <a:t>Was originally created as a temporary shelter for William and his nobles, to use as a base to launch their invasion of England</a:t>
            </a:r>
          </a:p>
          <a:p>
            <a:pPr marL="342900" indent="-342900" algn="l">
              <a:buFont typeface="Arial" panose="020B0604020202020204" pitchFamily="34" charset="0"/>
              <a:buChar char="•"/>
            </a:pPr>
            <a:r>
              <a:rPr lang="en-GB" sz="1200" dirty="0" smtClean="0"/>
              <a:t>Pevensey was seen as the gateway to Britain as it was a coastal location</a:t>
            </a:r>
          </a:p>
          <a:p>
            <a:pPr marL="342900" indent="-342900" algn="l">
              <a:buFont typeface="Arial" panose="020B0604020202020204" pitchFamily="34" charset="0"/>
              <a:buChar char="•"/>
            </a:pPr>
            <a:r>
              <a:rPr lang="en-GB" sz="1200" dirty="0" smtClean="0"/>
              <a:t>Already there were stone remains of a Roman fort</a:t>
            </a:r>
          </a:p>
          <a:p>
            <a:pPr marL="342900" indent="-342900" algn="l">
              <a:buFont typeface="Arial" panose="020B0604020202020204" pitchFamily="34" charset="0"/>
              <a:buChar char="•"/>
            </a:pPr>
            <a:r>
              <a:rPr lang="en-GB" sz="1200" dirty="0" smtClean="0"/>
              <a:t>William used these to build his motte and bailey castle and he incorporated the Roman remains into the castle</a:t>
            </a:r>
          </a:p>
          <a:p>
            <a:pPr marL="342900" indent="-342900" algn="l">
              <a:buFont typeface="Arial" panose="020B0604020202020204" pitchFamily="34" charset="0"/>
              <a:buChar char="•"/>
            </a:pPr>
            <a:r>
              <a:rPr lang="en-GB" sz="1200" dirty="0" smtClean="0"/>
              <a:t>Pevensey developed as an important castle site during the Norman period and beyond</a:t>
            </a:r>
            <a:endParaRPr lang="en-GB" sz="1200" dirty="0"/>
          </a:p>
        </p:txBody>
      </p:sp>
      <p:pic>
        <p:nvPicPr>
          <p:cNvPr id="1026" name="Picture 2" descr="Image result for Pevensey Castle Normans"/>
          <p:cNvPicPr>
            <a:picLocks noChangeAspect="1" noChangeArrowheads="1"/>
          </p:cNvPicPr>
          <p:nvPr/>
        </p:nvPicPr>
        <p:blipFill rotWithShape="1">
          <a:blip r:embed="rId6">
            <a:extLst>
              <a:ext uri="{28A0092B-C50C-407E-A947-70E740481C1C}">
                <a14:useLocalDpi xmlns:a14="http://schemas.microsoft.com/office/drawing/2010/main" val="0"/>
              </a:ext>
            </a:extLst>
          </a:blip>
          <a:srcRect l="38646" t="9707" r="7218" b="41629"/>
          <a:stretch/>
        </p:blipFill>
        <p:spPr bwMode="auto">
          <a:xfrm>
            <a:off x="3142580" y="4379495"/>
            <a:ext cx="934497" cy="22288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astle border"/>
          <p:cNvPicPr>
            <a:picLocks noChangeAspect="1" noChangeArrowheads="1"/>
          </p:cNvPicPr>
          <p:nvPr/>
        </p:nvPicPr>
        <p:blipFill rotWithShape="1">
          <a:blip r:embed="rId7">
            <a:extLst>
              <a:ext uri="{28A0092B-C50C-407E-A947-70E740481C1C}">
                <a14:useLocalDpi xmlns:a14="http://schemas.microsoft.com/office/drawing/2010/main" val="0"/>
              </a:ext>
            </a:extLst>
          </a:blip>
          <a:srcRect t="26947" b="25473"/>
          <a:stretch/>
        </p:blipFill>
        <p:spPr bwMode="auto">
          <a:xfrm>
            <a:off x="4570354" y="298408"/>
            <a:ext cx="3382799" cy="51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49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 calcmode="lin" valueType="num">
                                      <p:cBhvr additive="base">
                                        <p:cTn id="2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 calcmode="lin" valueType="num">
                                      <p:cBhvr additive="base">
                                        <p:cTn id="3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 calcmode="lin" valueType="num">
                                      <p:cBhvr additive="base">
                                        <p:cTn id="3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 calcmode="lin" valueType="num">
                                      <p:cBhvr additive="base">
                                        <p:cTn id="43"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xEl>
                                              <p:pRg st="6" end="6"/>
                                            </p:txEl>
                                          </p:spTgt>
                                        </p:tgtEl>
                                        <p:attrNameLst>
                                          <p:attrName>style.visibility</p:attrName>
                                        </p:attrNameLst>
                                      </p:cBhvr>
                                      <p:to>
                                        <p:strVal val="visible"/>
                                      </p:to>
                                    </p:set>
                                    <p:anim calcmode="lin" valueType="num">
                                      <p:cBhvr additive="base">
                                        <p:cTn id="49"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bg/>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17">
                                            <p:txEl>
                                              <p:pRg st="0" end="0"/>
                                            </p:txEl>
                                          </p:spTgt>
                                        </p:tgtEl>
                                        <p:attrNameLst>
                                          <p:attrName>style.visibility</p:attrName>
                                        </p:attrNameLst>
                                      </p:cBhvr>
                                      <p:to>
                                        <p:strVal val="visible"/>
                                      </p:to>
                                    </p:set>
                                    <p:anim calcmode="lin" valueType="num">
                                      <p:cBhvr additive="base">
                                        <p:cTn id="9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17">
                                            <p:txEl>
                                              <p:pRg st="1" end="1"/>
                                            </p:txEl>
                                          </p:spTgt>
                                        </p:tgtEl>
                                        <p:attrNameLst>
                                          <p:attrName>style.visibility</p:attrName>
                                        </p:attrNameLst>
                                      </p:cBhvr>
                                      <p:to>
                                        <p:strVal val="visible"/>
                                      </p:to>
                                    </p:set>
                                    <p:anim calcmode="lin" valueType="num">
                                      <p:cBhvr additive="base">
                                        <p:cTn id="10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7">
                                            <p:txEl>
                                              <p:pRg st="2" end="2"/>
                                            </p:txEl>
                                          </p:spTgt>
                                        </p:tgtEl>
                                        <p:attrNameLst>
                                          <p:attrName>style.visibility</p:attrName>
                                        </p:attrNameLst>
                                      </p:cBhvr>
                                      <p:to>
                                        <p:strVal val="visible"/>
                                      </p:to>
                                    </p:set>
                                    <p:anim calcmode="lin" valueType="num">
                                      <p:cBhvr additive="base">
                                        <p:cTn id="107"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17">
                                            <p:txEl>
                                              <p:pRg st="3" end="3"/>
                                            </p:txEl>
                                          </p:spTgt>
                                        </p:tgtEl>
                                        <p:attrNameLst>
                                          <p:attrName>style.visibility</p:attrName>
                                        </p:attrNameLst>
                                      </p:cBhvr>
                                      <p:to>
                                        <p:strVal val="visible"/>
                                      </p:to>
                                    </p:set>
                                    <p:anim calcmode="lin" valueType="num">
                                      <p:cBhvr additive="base">
                                        <p:cTn id="113"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1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17">
                                            <p:txEl>
                                              <p:pRg st="4" end="4"/>
                                            </p:txEl>
                                          </p:spTgt>
                                        </p:tgtEl>
                                        <p:attrNameLst>
                                          <p:attrName>style.visibility</p:attrName>
                                        </p:attrNameLst>
                                      </p:cBhvr>
                                      <p:to>
                                        <p:strVal val="visible"/>
                                      </p:to>
                                    </p:set>
                                    <p:anim calcmode="lin" valueType="num">
                                      <p:cBhvr additive="base">
                                        <p:cTn id="119"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120" dur="500" fill="hold"/>
                                        <p:tgtEl>
                                          <p:spTgt spid="1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17">
                                            <p:txEl>
                                              <p:pRg st="5" end="5"/>
                                            </p:txEl>
                                          </p:spTgt>
                                        </p:tgtEl>
                                        <p:attrNameLst>
                                          <p:attrName>style.visibility</p:attrName>
                                        </p:attrNameLst>
                                      </p:cBhvr>
                                      <p:to>
                                        <p:strVal val="visible"/>
                                      </p:to>
                                    </p:set>
                                    <p:anim calcmode="lin" valueType="num">
                                      <p:cBhvr additive="base">
                                        <p:cTn id="125" dur="500" fill="hold"/>
                                        <p:tgtEl>
                                          <p:spTgt spid="17">
                                            <p:txEl>
                                              <p:pRg st="5" end="5"/>
                                            </p:txEl>
                                          </p:spTgt>
                                        </p:tgtEl>
                                        <p:attrNameLst>
                                          <p:attrName>ppt_x</p:attrName>
                                        </p:attrNameLst>
                                      </p:cBhvr>
                                      <p:tavLst>
                                        <p:tav tm="0">
                                          <p:val>
                                            <p:strVal val="#ppt_x"/>
                                          </p:val>
                                        </p:tav>
                                        <p:tav tm="100000">
                                          <p:val>
                                            <p:strVal val="#ppt_x"/>
                                          </p:val>
                                        </p:tav>
                                      </p:tavLst>
                                    </p:anim>
                                    <p:anim calcmode="lin" valueType="num">
                                      <p:cBhvr additive="base">
                                        <p:cTn id="126" dur="500" fill="hold"/>
                                        <p:tgtEl>
                                          <p:spTgt spid="1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17">
                                            <p:txEl>
                                              <p:pRg st="6" end="6"/>
                                            </p:txEl>
                                          </p:spTgt>
                                        </p:tgtEl>
                                        <p:attrNameLst>
                                          <p:attrName>style.visibility</p:attrName>
                                        </p:attrNameLst>
                                      </p:cBhvr>
                                      <p:to>
                                        <p:strVal val="visible"/>
                                      </p:to>
                                    </p:set>
                                    <p:anim calcmode="lin" valueType="num">
                                      <p:cBhvr additive="base">
                                        <p:cTn id="131" dur="500" fill="hold"/>
                                        <p:tgtEl>
                                          <p:spTgt spid="17">
                                            <p:txEl>
                                              <p:pRg st="6" end="6"/>
                                            </p:txEl>
                                          </p:spTgt>
                                        </p:tgtEl>
                                        <p:attrNameLst>
                                          <p:attrName>ppt_x</p:attrName>
                                        </p:attrNameLst>
                                      </p:cBhvr>
                                      <p:tavLst>
                                        <p:tav tm="0">
                                          <p:val>
                                            <p:strVal val="#ppt_x"/>
                                          </p:val>
                                        </p:tav>
                                        <p:tav tm="100000">
                                          <p:val>
                                            <p:strVal val="#ppt_x"/>
                                          </p:val>
                                        </p:tav>
                                      </p:tavLst>
                                    </p:anim>
                                    <p:anim calcmode="lin" valueType="num">
                                      <p:cBhvr additive="base">
                                        <p:cTn id="132" dur="500" fill="hold"/>
                                        <p:tgtEl>
                                          <p:spTgt spid="1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4" grpId="0" build="p" animBg="1"/>
      <p:bldP spid="1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Unit 2</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659906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3011" t="21765" r="12518"/>
          <a:stretch/>
        </p:blipFill>
        <p:spPr>
          <a:xfrm>
            <a:off x="138946" y="3407565"/>
            <a:ext cx="2954566" cy="3328536"/>
          </a:xfrm>
          <a:prstGeom prst="rect">
            <a:avLst/>
          </a:prstGeom>
        </p:spPr>
      </p:pic>
      <p:sp>
        <p:nvSpPr>
          <p:cNvPr id="2" name="Title 1"/>
          <p:cNvSpPr>
            <a:spLocks noGrp="1"/>
          </p:cNvSpPr>
          <p:nvPr>
            <p:ph type="ctrTitle"/>
          </p:nvPr>
        </p:nvSpPr>
        <p:spPr>
          <a:xfrm>
            <a:off x="1503397" y="-2030702"/>
            <a:ext cx="9144000" cy="2387600"/>
          </a:xfrm>
        </p:spPr>
        <p:txBody>
          <a:bodyPr>
            <a:normAutofit/>
          </a:bodyPr>
          <a:lstStyle/>
          <a:p>
            <a:r>
              <a:rPr lang="en-GB" sz="2400" b="1" dirty="0" smtClean="0"/>
              <a:t>National and Local Government</a:t>
            </a:r>
            <a:endParaRPr lang="en-GB" sz="2400" b="1" dirty="0"/>
          </a:p>
        </p:txBody>
      </p:sp>
      <p:sp>
        <p:nvSpPr>
          <p:cNvPr id="10" name="Rounded Rectangle 9"/>
          <p:cNvSpPr/>
          <p:nvPr/>
        </p:nvSpPr>
        <p:spPr>
          <a:xfrm>
            <a:off x="8448000" y="105268"/>
            <a:ext cx="1995411" cy="1191097"/>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1050" b="1" dirty="0" smtClean="0"/>
              <a:t>What do I need to know:</a:t>
            </a:r>
          </a:p>
          <a:p>
            <a:pPr marL="171450" indent="-171450">
              <a:buFont typeface="Arial" panose="020B0604020202020204" pitchFamily="34" charset="0"/>
              <a:buChar char="•"/>
            </a:pPr>
            <a:r>
              <a:rPr lang="en-GB" sz="1050" b="1" dirty="0" smtClean="0"/>
              <a:t>How William used the military to control. </a:t>
            </a:r>
          </a:p>
          <a:p>
            <a:pPr marL="171450" indent="-171450">
              <a:buFont typeface="Arial" panose="020B0604020202020204" pitchFamily="34" charset="0"/>
              <a:buChar char="•"/>
            </a:pPr>
            <a:r>
              <a:rPr lang="en-GB" sz="1050" b="1" dirty="0" smtClean="0"/>
              <a:t>A definition of </a:t>
            </a:r>
            <a:r>
              <a:rPr lang="en-GB" sz="1050" b="1" dirty="0" err="1" smtClean="0"/>
              <a:t>Patronge</a:t>
            </a:r>
            <a:r>
              <a:rPr lang="en-GB" sz="1050" b="1" dirty="0" smtClean="0"/>
              <a:t>. </a:t>
            </a:r>
          </a:p>
          <a:p>
            <a:pPr marL="171450" indent="-171450">
              <a:buFont typeface="Arial" panose="020B0604020202020204" pitchFamily="34" charset="0"/>
              <a:buChar char="•"/>
            </a:pPr>
            <a:r>
              <a:rPr lang="en-GB" sz="1050" b="1" dirty="0" smtClean="0"/>
              <a:t>What a Writ is. </a:t>
            </a:r>
          </a:p>
          <a:p>
            <a:pPr marL="171450" indent="-171450">
              <a:buFont typeface="Arial" panose="020B0604020202020204" pitchFamily="34" charset="0"/>
              <a:buChar char="•"/>
            </a:pPr>
            <a:r>
              <a:rPr lang="en-GB" sz="1050" b="1" dirty="0" smtClean="0"/>
              <a:t>The role of the King</a:t>
            </a:r>
            <a:r>
              <a:rPr lang="en-GB" sz="1050" b="1" smtClean="0"/>
              <a:t>. </a:t>
            </a:r>
            <a:endParaRPr lang="en-GB" sz="1050" b="1" dirty="0" smtClean="0"/>
          </a:p>
        </p:txBody>
      </p:sp>
      <p:sp>
        <p:nvSpPr>
          <p:cNvPr id="13" name="Rounded Rectangular Callout 12"/>
          <p:cNvSpPr/>
          <p:nvPr/>
        </p:nvSpPr>
        <p:spPr>
          <a:xfrm>
            <a:off x="10746603" y="160337"/>
            <a:ext cx="1317786" cy="1136027"/>
          </a:xfrm>
          <a:prstGeom prst="wedgeRoundRectCallout">
            <a:avLst>
              <a:gd name="adj1" fmla="val -72314"/>
              <a:gd name="adj2" fmla="val 852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smtClean="0"/>
              <a:t>Key Words: </a:t>
            </a:r>
            <a:endParaRPr lang="en-GB" sz="1100" b="1" dirty="0"/>
          </a:p>
          <a:p>
            <a:pPr marL="171450" indent="-171450">
              <a:buFont typeface="Arial" panose="020B0604020202020204" pitchFamily="34" charset="0"/>
              <a:buChar char="•"/>
            </a:pPr>
            <a:r>
              <a:rPr lang="en-GB" sz="1100" dirty="0" smtClean="0"/>
              <a:t>Patronage</a:t>
            </a:r>
          </a:p>
          <a:p>
            <a:pPr marL="171450" indent="-171450">
              <a:buFont typeface="Arial" panose="020B0604020202020204" pitchFamily="34" charset="0"/>
              <a:buChar char="•"/>
            </a:pPr>
            <a:r>
              <a:rPr lang="en-GB" sz="1100" dirty="0" smtClean="0"/>
              <a:t>Shire reeve</a:t>
            </a:r>
          </a:p>
          <a:p>
            <a:pPr marL="171450" indent="-171450">
              <a:buFont typeface="Arial" panose="020B0604020202020204" pitchFamily="34" charset="0"/>
              <a:buChar char="•"/>
            </a:pPr>
            <a:r>
              <a:rPr lang="en-GB" sz="1100" dirty="0" smtClean="0"/>
              <a:t>Sheriff</a:t>
            </a:r>
          </a:p>
          <a:p>
            <a:pPr marL="171450" indent="-171450">
              <a:buFont typeface="Arial" panose="020B0604020202020204" pitchFamily="34" charset="0"/>
              <a:buChar char="•"/>
            </a:pPr>
            <a:r>
              <a:rPr lang="en-GB" sz="1100" dirty="0" smtClean="0"/>
              <a:t>Writ</a:t>
            </a:r>
            <a:r>
              <a:rPr lang="en-GB" sz="1100" dirty="0"/>
              <a:t> </a:t>
            </a:r>
            <a:r>
              <a:rPr lang="en-GB" sz="1100" dirty="0" smtClean="0"/>
              <a:t> </a:t>
            </a:r>
          </a:p>
        </p:txBody>
      </p:sp>
      <p:pic>
        <p:nvPicPr>
          <p:cNvPr id="1026" name="Picture 2" descr="Image result for Image of a ke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305" b="25700"/>
          <a:stretch/>
        </p:blipFill>
        <p:spPr bwMode="auto">
          <a:xfrm rot="16200000" flipV="1">
            <a:off x="11694723" y="763172"/>
            <a:ext cx="413038" cy="258133"/>
          </a:xfrm>
          <a:prstGeom prst="rect">
            <a:avLst/>
          </a:prstGeom>
          <a:noFill/>
          <a:extLst>
            <a:ext uri="{909E8E84-426E-40DD-AFC4-6F175D3DCCD1}">
              <a14:hiddenFill xmlns:a14="http://schemas.microsoft.com/office/drawing/2010/main">
                <a:solidFill>
                  <a:srgbClr val="FFFFFF"/>
                </a:solidFill>
              </a14:hiddenFill>
            </a:ext>
          </a:extLst>
        </p:spPr>
      </p:pic>
      <p:sp>
        <p:nvSpPr>
          <p:cNvPr id="12" name="Up Ribbon 11"/>
          <p:cNvSpPr/>
          <p:nvPr/>
        </p:nvSpPr>
        <p:spPr>
          <a:xfrm>
            <a:off x="3093512" y="308399"/>
            <a:ext cx="5354488" cy="987965"/>
          </a:xfrm>
          <a:prstGeom prst="ribbon2">
            <a:avLst>
              <a:gd name="adj1" fmla="val 16667"/>
              <a:gd name="adj2" fmla="val 75000"/>
            </a:avLst>
          </a:prstGeom>
        </p:spPr>
        <p:style>
          <a:lnRef idx="2">
            <a:schemeClr val="dk1"/>
          </a:lnRef>
          <a:fillRef idx="1">
            <a:schemeClr val="lt1"/>
          </a:fillRef>
          <a:effectRef idx="0">
            <a:schemeClr val="dk1"/>
          </a:effectRef>
          <a:fontRef idx="minor">
            <a:schemeClr val="dk1"/>
          </a:fontRef>
        </p:style>
        <p:txBody>
          <a:bodyPr rtlCol="0" anchor="ctr"/>
          <a:lstStyle/>
          <a:p>
            <a:r>
              <a:rPr lang="en-GB" sz="1000" dirty="0" smtClean="0"/>
              <a:t>Before the Conquest, England’s national government was quite effective. The King was in charge but the nobility were involved in the process of decision making through the witan ensuring their loyalty. The Norman Kings continued to listen to the advice of their leading subjects through the Great Council. </a:t>
            </a:r>
            <a:endParaRPr lang="en-GB" sz="1000" dirty="0"/>
          </a:p>
        </p:txBody>
      </p:sp>
      <p:sp>
        <p:nvSpPr>
          <p:cNvPr id="14" name="AutoShape 2" descr="Image result for Crow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3" name="Table 2"/>
          <p:cNvGraphicFramePr>
            <a:graphicFrameLocks noGrp="1"/>
          </p:cNvGraphicFramePr>
          <p:nvPr>
            <p:extLst/>
          </p:nvPr>
        </p:nvGraphicFramePr>
        <p:xfrm>
          <a:off x="4879266" y="1579901"/>
          <a:ext cx="7137468" cy="4770120"/>
        </p:xfrm>
        <a:graphic>
          <a:graphicData uri="http://schemas.openxmlformats.org/drawingml/2006/table">
            <a:tbl>
              <a:tblPr firstRow="1" bandRow="1">
                <a:tableStyleId>{5940675A-B579-460E-94D1-54222C63F5DA}</a:tableStyleId>
              </a:tblPr>
              <a:tblGrid>
                <a:gridCol w="3568734"/>
                <a:gridCol w="3568734"/>
              </a:tblGrid>
              <a:tr h="168738">
                <a:tc>
                  <a:txBody>
                    <a:bodyPr/>
                    <a:lstStyle/>
                    <a:p>
                      <a:r>
                        <a:rPr lang="en-GB" sz="1100" b="1" dirty="0" smtClean="0"/>
                        <a:t>Anglo-Saxon</a:t>
                      </a:r>
                      <a:endParaRPr lang="en-GB" sz="1100" b="1" dirty="0"/>
                    </a:p>
                  </a:txBody>
                  <a:tcPr/>
                </a:tc>
                <a:tc>
                  <a:txBody>
                    <a:bodyPr/>
                    <a:lstStyle/>
                    <a:p>
                      <a:r>
                        <a:rPr lang="en-GB" sz="1100" b="1" dirty="0" smtClean="0"/>
                        <a:t>Normans</a:t>
                      </a:r>
                      <a:endParaRPr lang="en-GB" sz="1100" b="1" dirty="0"/>
                    </a:p>
                  </a:txBody>
                  <a:tcPr/>
                </a:tc>
              </a:tr>
              <a:tr h="4501678">
                <a:tc>
                  <a:txBody>
                    <a:bodyPr/>
                    <a:lstStyle/>
                    <a:p>
                      <a:pPr marL="171450" lvl="0" indent="-171450">
                        <a:buFont typeface="Wingdings" panose="05000000000000000000" pitchFamily="2" charset="2"/>
                        <a:buChar char="Ø"/>
                      </a:pPr>
                      <a:r>
                        <a:rPr lang="en-GB" sz="1000" kern="1200" dirty="0" smtClean="0">
                          <a:solidFill>
                            <a:schemeClr val="tx1"/>
                          </a:solidFill>
                          <a:effectLst/>
                          <a:latin typeface="+mn-lt"/>
                          <a:ea typeface="+mn-ea"/>
                          <a:cs typeface="+mn-cs"/>
                        </a:rPr>
                        <a:t>King Edward the most powerful person in Anglo Saxon country</a:t>
                      </a:r>
                    </a:p>
                    <a:p>
                      <a:pPr marL="171450" lvl="0" indent="-171450">
                        <a:buFont typeface="Wingdings" panose="05000000000000000000" pitchFamily="2" charset="2"/>
                        <a:buChar char="Ø"/>
                      </a:pPr>
                      <a:r>
                        <a:rPr lang="en-GB" sz="1000" kern="1200" dirty="0" smtClean="0">
                          <a:solidFill>
                            <a:schemeClr val="tx1"/>
                          </a:solidFill>
                          <a:effectLst/>
                          <a:latin typeface="+mn-lt"/>
                          <a:ea typeface="+mn-ea"/>
                          <a:cs typeface="+mn-cs"/>
                        </a:rPr>
                        <a:t>The King governed the country, created new laws, controlled the production of money, owned and granted land, had the ability to raise an army and decide taxes</a:t>
                      </a:r>
                    </a:p>
                    <a:p>
                      <a:pPr marL="171450" lvl="0" indent="-171450">
                        <a:buFont typeface="Wingdings" panose="05000000000000000000" pitchFamily="2" charset="2"/>
                        <a:buChar char="Ø"/>
                      </a:pPr>
                      <a:r>
                        <a:rPr lang="en-GB" sz="1000" kern="1200" dirty="0" smtClean="0">
                          <a:solidFill>
                            <a:schemeClr val="tx1"/>
                          </a:solidFill>
                          <a:effectLst/>
                          <a:latin typeface="+mn-lt"/>
                          <a:ea typeface="+mn-ea"/>
                          <a:cs typeface="+mn-cs"/>
                        </a:rPr>
                        <a:t>The Witan was a council that advised the king on issues of government</a:t>
                      </a:r>
                    </a:p>
                    <a:p>
                      <a:pPr marL="171450" lvl="0" indent="-171450">
                        <a:buFont typeface="Wingdings" panose="05000000000000000000" pitchFamily="2" charset="2"/>
                        <a:buChar char="Ø"/>
                      </a:pPr>
                      <a:r>
                        <a:rPr lang="en-GB" sz="1000" kern="1200" dirty="0" smtClean="0">
                          <a:solidFill>
                            <a:schemeClr val="tx1"/>
                          </a:solidFill>
                          <a:effectLst/>
                          <a:latin typeface="+mn-lt"/>
                          <a:ea typeface="+mn-ea"/>
                          <a:cs typeface="+mn-cs"/>
                        </a:rPr>
                        <a:t>The land was divided into earldoms; Northumbria, Mercia, East Anglia, Wessex, Kent. There were lots of ways the land was divided up.</a:t>
                      </a:r>
                    </a:p>
                    <a:p>
                      <a:pPr marL="171450" lvl="0" indent="-171450">
                        <a:buFont typeface="Wingdings" panose="05000000000000000000" pitchFamily="2" charset="2"/>
                        <a:buChar char="Ø"/>
                      </a:pPr>
                      <a:r>
                        <a:rPr lang="en-GB" sz="1000" kern="1200" dirty="0" smtClean="0">
                          <a:solidFill>
                            <a:schemeClr val="tx1"/>
                          </a:solidFill>
                          <a:effectLst/>
                          <a:latin typeface="+mn-lt"/>
                          <a:ea typeface="+mn-ea"/>
                          <a:cs typeface="+mn-cs"/>
                        </a:rPr>
                        <a:t>Burhs were built for the public and maintained by the town for the protection of all, designed to protect Anglo Saxons</a:t>
                      </a:r>
                    </a:p>
                    <a:p>
                      <a:pPr marL="171450" lvl="0" indent="-171450">
                        <a:buFont typeface="Wingdings" panose="05000000000000000000" pitchFamily="2" charset="2"/>
                        <a:buChar char="Ø"/>
                      </a:pPr>
                      <a:r>
                        <a:rPr lang="en-GB" sz="1000" kern="1200" dirty="0" smtClean="0">
                          <a:solidFill>
                            <a:schemeClr val="tx1"/>
                          </a:solidFill>
                          <a:effectLst/>
                          <a:latin typeface="+mn-lt"/>
                          <a:ea typeface="+mn-ea"/>
                          <a:cs typeface="+mn-cs"/>
                        </a:rPr>
                        <a:t>Most of society was made up of peasant farmers, slaves and </a:t>
                      </a:r>
                      <a:r>
                        <a:rPr lang="en-GB" sz="1000" kern="1200" dirty="0" err="1" smtClean="0">
                          <a:solidFill>
                            <a:schemeClr val="tx1"/>
                          </a:solidFill>
                          <a:effectLst/>
                          <a:latin typeface="+mn-lt"/>
                          <a:ea typeface="+mn-ea"/>
                          <a:cs typeface="+mn-cs"/>
                        </a:rPr>
                        <a:t>thegns</a:t>
                      </a:r>
                      <a:r>
                        <a:rPr lang="en-GB" sz="1000" kern="1200" dirty="0" smtClean="0">
                          <a:solidFill>
                            <a:schemeClr val="tx1"/>
                          </a:solidFill>
                          <a:effectLst/>
                          <a:latin typeface="+mn-lt"/>
                          <a:ea typeface="+mn-ea"/>
                          <a:cs typeface="+mn-cs"/>
                        </a:rPr>
                        <a:t> (local lords)</a:t>
                      </a:r>
                    </a:p>
                    <a:p>
                      <a:pPr marL="171450" lvl="0" indent="-171450">
                        <a:buFont typeface="Wingdings" panose="05000000000000000000" pitchFamily="2" charset="2"/>
                        <a:buChar char="Ø"/>
                      </a:pPr>
                      <a:r>
                        <a:rPr lang="en-GB" sz="1000" kern="1200" dirty="0" smtClean="0">
                          <a:solidFill>
                            <a:schemeClr val="tx1"/>
                          </a:solidFill>
                          <a:effectLst/>
                          <a:latin typeface="+mn-lt"/>
                          <a:ea typeface="+mn-ea"/>
                          <a:cs typeface="+mn-cs"/>
                        </a:rPr>
                        <a:t>People had to obey the law, use the king’s coins, pay taxes and complete military service, provide for the army</a:t>
                      </a:r>
                    </a:p>
                    <a:p>
                      <a:pPr marL="171450" lvl="0" indent="-171450">
                        <a:buFont typeface="Wingdings" panose="05000000000000000000" pitchFamily="2" charset="2"/>
                        <a:buChar char="Ø"/>
                      </a:pPr>
                      <a:r>
                        <a:rPr lang="en-GB" sz="1000" kern="1200" dirty="0" smtClean="0">
                          <a:solidFill>
                            <a:schemeClr val="tx1"/>
                          </a:solidFill>
                          <a:effectLst/>
                          <a:latin typeface="+mn-lt"/>
                          <a:ea typeface="+mn-ea"/>
                          <a:cs typeface="+mn-cs"/>
                        </a:rPr>
                        <a:t>The men of the Anglo Saxon army was called the </a:t>
                      </a:r>
                      <a:r>
                        <a:rPr lang="en-GB" sz="1000" kern="1200" dirty="0" err="1" smtClean="0">
                          <a:solidFill>
                            <a:schemeClr val="tx1"/>
                          </a:solidFill>
                          <a:effectLst/>
                          <a:latin typeface="+mn-lt"/>
                          <a:ea typeface="+mn-ea"/>
                          <a:cs typeface="+mn-cs"/>
                        </a:rPr>
                        <a:t>fyrd</a:t>
                      </a:r>
                      <a:endParaRPr lang="en-GB" sz="1000" kern="1200" dirty="0" smtClean="0">
                        <a:solidFill>
                          <a:schemeClr val="tx1"/>
                        </a:solidFill>
                        <a:effectLst/>
                        <a:latin typeface="+mn-lt"/>
                        <a:ea typeface="+mn-ea"/>
                        <a:cs typeface="+mn-cs"/>
                      </a:endParaRPr>
                    </a:p>
                    <a:p>
                      <a:pPr marL="171450" lvl="0" indent="-171450">
                        <a:buFont typeface="Wingdings" panose="05000000000000000000" pitchFamily="2" charset="2"/>
                        <a:buChar char="Ø"/>
                      </a:pPr>
                      <a:r>
                        <a:rPr lang="en-GB" sz="1000" kern="1200" dirty="0" smtClean="0">
                          <a:solidFill>
                            <a:schemeClr val="tx1"/>
                          </a:solidFill>
                          <a:effectLst/>
                          <a:latin typeface="+mn-lt"/>
                          <a:ea typeface="+mn-ea"/>
                          <a:cs typeface="+mn-cs"/>
                        </a:rPr>
                        <a:t>Earls were the highest Anglo Saxon aristocracy, the area controlled by an earl was called an earldom, the earl’s power relied on support of the </a:t>
                      </a:r>
                      <a:r>
                        <a:rPr lang="en-GB" sz="1000" kern="1200" dirty="0" err="1" smtClean="0">
                          <a:solidFill>
                            <a:schemeClr val="tx1"/>
                          </a:solidFill>
                          <a:effectLst/>
                          <a:latin typeface="+mn-lt"/>
                          <a:ea typeface="+mn-ea"/>
                          <a:cs typeface="+mn-cs"/>
                        </a:rPr>
                        <a:t>thegns</a:t>
                      </a:r>
                      <a:endParaRPr lang="en-GB" sz="1000" kern="1200" dirty="0" smtClean="0">
                        <a:solidFill>
                          <a:schemeClr val="tx1"/>
                        </a:solidFill>
                        <a:effectLst/>
                        <a:latin typeface="+mn-lt"/>
                        <a:ea typeface="+mn-ea"/>
                        <a:cs typeface="+mn-cs"/>
                      </a:endParaRPr>
                    </a:p>
                    <a:p>
                      <a:pPr marL="171450" lvl="0" indent="-171450">
                        <a:buFont typeface="Wingdings" panose="05000000000000000000" pitchFamily="2" charset="2"/>
                        <a:buChar char="Ø"/>
                      </a:pPr>
                      <a:r>
                        <a:rPr lang="en-GB" sz="1000" kern="1200" dirty="0" err="1" smtClean="0">
                          <a:solidFill>
                            <a:schemeClr val="tx1"/>
                          </a:solidFill>
                          <a:effectLst/>
                          <a:latin typeface="+mn-lt"/>
                          <a:ea typeface="+mn-ea"/>
                          <a:cs typeface="+mn-cs"/>
                        </a:rPr>
                        <a:t>Thegns</a:t>
                      </a:r>
                      <a:r>
                        <a:rPr lang="en-GB" sz="1000" kern="1200" dirty="0" smtClean="0">
                          <a:solidFill>
                            <a:schemeClr val="tx1"/>
                          </a:solidFill>
                          <a:effectLst/>
                          <a:latin typeface="+mn-lt"/>
                          <a:ea typeface="+mn-ea"/>
                          <a:cs typeface="+mn-cs"/>
                        </a:rPr>
                        <a:t> were those who held their land directly from the king and served him</a:t>
                      </a:r>
                    </a:p>
                    <a:p>
                      <a:pPr marL="171450" lvl="0" indent="-171450">
                        <a:buFont typeface="Wingdings" panose="05000000000000000000" pitchFamily="2" charset="2"/>
                        <a:buChar char="Ø"/>
                      </a:pPr>
                      <a:r>
                        <a:rPr lang="en-GB" sz="1000" kern="1200" dirty="0" err="1" smtClean="0">
                          <a:solidFill>
                            <a:schemeClr val="tx1"/>
                          </a:solidFill>
                          <a:effectLst/>
                          <a:latin typeface="+mn-lt"/>
                          <a:ea typeface="+mn-ea"/>
                          <a:cs typeface="+mn-cs"/>
                        </a:rPr>
                        <a:t>Ceorls</a:t>
                      </a:r>
                      <a:r>
                        <a:rPr lang="en-GB" sz="1000" kern="1200" dirty="0" smtClean="0">
                          <a:solidFill>
                            <a:schemeClr val="tx1"/>
                          </a:solidFill>
                          <a:effectLst/>
                          <a:latin typeface="+mn-lt"/>
                          <a:ea typeface="+mn-ea"/>
                          <a:cs typeface="+mn-cs"/>
                        </a:rPr>
                        <a:t> did not own the land where they worked but they leased it from the lord and they were independent farmers.</a:t>
                      </a:r>
                    </a:p>
                    <a:p>
                      <a:pPr marL="171450" lvl="0" indent="-171450">
                        <a:buFont typeface="Wingdings" panose="05000000000000000000" pitchFamily="2" charset="2"/>
                        <a:buChar char="Ø"/>
                      </a:pPr>
                      <a:r>
                        <a:rPr lang="en-GB" sz="1000" kern="1200" dirty="0" smtClean="0">
                          <a:solidFill>
                            <a:schemeClr val="tx1"/>
                          </a:solidFill>
                          <a:effectLst/>
                          <a:latin typeface="+mn-lt"/>
                          <a:ea typeface="+mn-ea"/>
                          <a:cs typeface="+mn-cs"/>
                        </a:rPr>
                        <a:t>Cottars and serfs made up about 80% of the population</a:t>
                      </a:r>
                    </a:p>
                    <a:p>
                      <a:pPr marL="171450" lvl="0" indent="-171450">
                        <a:buFont typeface="Wingdings" panose="05000000000000000000" pitchFamily="2" charset="2"/>
                        <a:buChar char="Ø"/>
                      </a:pPr>
                      <a:r>
                        <a:rPr lang="en-GB" sz="1000" kern="1200" dirty="0" smtClean="0">
                          <a:solidFill>
                            <a:schemeClr val="tx1"/>
                          </a:solidFill>
                          <a:effectLst/>
                          <a:latin typeface="+mn-lt"/>
                          <a:ea typeface="+mn-ea"/>
                          <a:cs typeface="+mn-cs"/>
                        </a:rPr>
                        <a:t>Religion in Anglo Saxon England was an important part of everyday life, as people believed in heaven and hell. The king was seen as an agent of God, and his conduct and rule had to reflect this</a:t>
                      </a:r>
                    </a:p>
                  </a:txBody>
                  <a:tcPr/>
                </a:tc>
                <a:tc>
                  <a:txBody>
                    <a:bodyPr/>
                    <a:lstStyle/>
                    <a:p>
                      <a:pPr marL="171450" lvl="0" indent="-171450">
                        <a:buFont typeface="Wingdings" panose="05000000000000000000" pitchFamily="2" charset="2"/>
                        <a:buChar char="Ø"/>
                      </a:pPr>
                      <a:r>
                        <a:rPr lang="en-GB" sz="1000" kern="1200" dirty="0" smtClean="0">
                          <a:solidFill>
                            <a:schemeClr val="tx1"/>
                          </a:solidFill>
                          <a:effectLst/>
                          <a:latin typeface="+mn-lt"/>
                          <a:ea typeface="+mn-ea"/>
                          <a:cs typeface="+mn-cs"/>
                        </a:rPr>
                        <a:t>King William declared that all land in England now belonged to him when he was crowned and he was free to grant this land to those who served him well</a:t>
                      </a:r>
                      <a:endParaRPr lang="en-GB" sz="1000" dirty="0" smtClean="0">
                        <a:effectLst/>
                      </a:endParaRPr>
                    </a:p>
                    <a:p>
                      <a:pPr marL="171450" lvl="0" indent="-171450">
                        <a:buFont typeface="Wingdings" panose="05000000000000000000" pitchFamily="2" charset="2"/>
                        <a:buChar char="Ø"/>
                      </a:pPr>
                      <a:r>
                        <a:rPr lang="en-GB" sz="1000" kern="1200" dirty="0" smtClean="0">
                          <a:solidFill>
                            <a:schemeClr val="tx1"/>
                          </a:solidFill>
                          <a:effectLst/>
                          <a:latin typeface="+mn-lt"/>
                          <a:ea typeface="+mn-ea"/>
                          <a:cs typeface="+mn-cs"/>
                        </a:rPr>
                        <a:t>The King governed the country, William enforced the laws much more strictly, the royal seal had an image of William of it and so did the king’s writs (official documents and proclamations) were used to maintain control, oath ceremonies were also held to serve William loyally</a:t>
                      </a:r>
                      <a:endParaRPr lang="en-GB" sz="1000" dirty="0" smtClean="0">
                        <a:effectLst/>
                      </a:endParaRPr>
                    </a:p>
                    <a:p>
                      <a:pPr marL="171450" lvl="0" indent="-171450">
                        <a:buFont typeface="Wingdings" panose="05000000000000000000" pitchFamily="2" charset="2"/>
                        <a:buChar char="Ø"/>
                      </a:pPr>
                      <a:r>
                        <a:rPr lang="en-GB" sz="1000" kern="1200" dirty="0" smtClean="0">
                          <a:solidFill>
                            <a:schemeClr val="tx1"/>
                          </a:solidFill>
                          <a:effectLst/>
                          <a:latin typeface="+mn-lt"/>
                          <a:ea typeface="+mn-ea"/>
                          <a:cs typeface="+mn-cs"/>
                        </a:rPr>
                        <a:t>The land was divided into smaller areas that meant that no one person or family had all of the power</a:t>
                      </a:r>
                      <a:endParaRPr lang="en-GB" sz="1000" dirty="0" smtClean="0">
                        <a:effectLst/>
                      </a:endParaRPr>
                    </a:p>
                    <a:p>
                      <a:pPr marL="171450" lvl="0" indent="-171450">
                        <a:buFont typeface="Wingdings" panose="05000000000000000000" pitchFamily="2" charset="2"/>
                        <a:buChar char="Ø"/>
                      </a:pPr>
                      <a:r>
                        <a:rPr lang="en-GB" sz="1000" kern="1200" dirty="0" smtClean="0">
                          <a:solidFill>
                            <a:schemeClr val="tx1"/>
                          </a:solidFill>
                          <a:effectLst/>
                          <a:latin typeface="+mn-lt"/>
                          <a:ea typeface="+mn-ea"/>
                          <a:cs typeface="+mn-cs"/>
                        </a:rPr>
                        <a:t>Castles were built to establish control over England, they were private for the lord, small and easy to defend and designed to control the people</a:t>
                      </a:r>
                      <a:endParaRPr lang="en-GB" sz="1000" dirty="0" smtClean="0">
                        <a:effectLst/>
                      </a:endParaRPr>
                    </a:p>
                    <a:p>
                      <a:pPr marL="171450" lvl="0" indent="-171450">
                        <a:buFont typeface="Wingdings" panose="05000000000000000000" pitchFamily="2" charset="2"/>
                        <a:buChar char="Ø"/>
                      </a:pPr>
                      <a:r>
                        <a:rPr lang="en-GB" sz="1000" kern="1200" dirty="0" smtClean="0">
                          <a:solidFill>
                            <a:schemeClr val="tx1"/>
                          </a:solidFill>
                          <a:effectLst/>
                          <a:latin typeface="+mn-lt"/>
                          <a:ea typeface="+mn-ea"/>
                          <a:cs typeface="+mn-cs"/>
                        </a:rPr>
                        <a:t>Society was divided under the Norman feudal system, based mainly on landholding, many news laws were brought in Curia Regis, the King’s court.</a:t>
                      </a:r>
                      <a:endParaRPr lang="en-GB" sz="1000" dirty="0" smtClean="0">
                        <a:effectLst/>
                      </a:endParaRPr>
                    </a:p>
                    <a:p>
                      <a:pPr marL="171450" lvl="0" indent="-171450">
                        <a:buFont typeface="Wingdings" panose="05000000000000000000" pitchFamily="2" charset="2"/>
                        <a:buChar char="Ø"/>
                      </a:pPr>
                      <a:r>
                        <a:rPr lang="en-GB" sz="1000" kern="1200" dirty="0" smtClean="0">
                          <a:solidFill>
                            <a:schemeClr val="tx1"/>
                          </a:solidFill>
                          <a:effectLst/>
                          <a:latin typeface="+mn-lt"/>
                          <a:ea typeface="+mn-ea"/>
                          <a:cs typeface="+mn-cs"/>
                        </a:rPr>
                        <a:t>Barons and Tenants in chief were the large landholders of Norman England who held their land directly from the king, they also had a lot of power</a:t>
                      </a:r>
                      <a:endParaRPr lang="en-GB" sz="1000" dirty="0" smtClean="0">
                        <a:effectLst/>
                      </a:endParaRPr>
                    </a:p>
                    <a:p>
                      <a:pPr marL="171450" lvl="0" indent="-171450">
                        <a:buFont typeface="Wingdings" panose="05000000000000000000" pitchFamily="2" charset="2"/>
                        <a:buChar char="Ø"/>
                      </a:pPr>
                      <a:r>
                        <a:rPr lang="en-GB" sz="1000" kern="1200" dirty="0" smtClean="0">
                          <a:solidFill>
                            <a:schemeClr val="tx1"/>
                          </a:solidFill>
                          <a:effectLst/>
                          <a:latin typeface="+mn-lt"/>
                          <a:ea typeface="+mn-ea"/>
                          <a:cs typeface="+mn-cs"/>
                        </a:rPr>
                        <a:t>Knights were called upon when needed, their role was to guard their Lord’s property, ride out to combat any threats and provide up to 40 days service directly to the king. </a:t>
                      </a:r>
                      <a:endParaRPr lang="en-GB" sz="1000" dirty="0" smtClean="0">
                        <a:effectLst/>
                      </a:endParaRPr>
                    </a:p>
                    <a:p>
                      <a:pPr marL="171450" lvl="0" indent="-171450">
                        <a:buFont typeface="Wingdings" panose="05000000000000000000" pitchFamily="2" charset="2"/>
                        <a:buChar char="Ø"/>
                      </a:pPr>
                      <a:r>
                        <a:rPr lang="en-GB" sz="1000" kern="1200" dirty="0" err="1" smtClean="0">
                          <a:solidFill>
                            <a:schemeClr val="tx1"/>
                          </a:solidFill>
                          <a:effectLst/>
                          <a:latin typeface="+mn-lt"/>
                          <a:ea typeface="+mn-ea"/>
                          <a:cs typeface="+mn-cs"/>
                        </a:rPr>
                        <a:t>Villeins</a:t>
                      </a:r>
                      <a:r>
                        <a:rPr lang="en-GB" sz="1000" kern="1200" dirty="0" smtClean="0">
                          <a:solidFill>
                            <a:schemeClr val="tx1"/>
                          </a:solidFill>
                          <a:effectLst/>
                          <a:latin typeface="+mn-lt"/>
                          <a:ea typeface="+mn-ea"/>
                          <a:cs typeface="+mn-cs"/>
                        </a:rPr>
                        <a:t> were those who actually did the farming and the work, but had little power, feudalism tied everyone closer to be dependent on their lord</a:t>
                      </a:r>
                      <a:endParaRPr lang="en-GB" sz="1000" dirty="0" smtClean="0">
                        <a:effectLst/>
                      </a:endParaRPr>
                    </a:p>
                    <a:p>
                      <a:pPr marL="0" indent="0">
                        <a:buFont typeface="Wingdings" panose="05000000000000000000" pitchFamily="2" charset="2"/>
                        <a:buNone/>
                      </a:pPr>
                      <a:endParaRPr lang="en-GB" sz="1000" kern="1200" dirty="0" smtClean="0">
                        <a:solidFill>
                          <a:schemeClr val="tx1"/>
                        </a:solidFill>
                        <a:effectLst/>
                        <a:latin typeface="+mn-lt"/>
                        <a:ea typeface="+mn-ea"/>
                        <a:cs typeface="+mn-cs"/>
                      </a:endParaRPr>
                    </a:p>
                  </a:txBody>
                  <a:tcPr/>
                </a:tc>
              </a:tr>
            </a:tbl>
          </a:graphicData>
        </a:graphic>
      </p:graphicFrame>
      <p:pic>
        <p:nvPicPr>
          <p:cNvPr id="5" name="Picture 4"/>
          <p:cNvPicPr>
            <a:picLocks noChangeAspect="1"/>
          </p:cNvPicPr>
          <p:nvPr/>
        </p:nvPicPr>
        <p:blipFill rotWithShape="1">
          <a:blip r:embed="rId4"/>
          <a:srcRect l="12642" r="13875"/>
          <a:stretch/>
        </p:blipFill>
        <p:spPr>
          <a:xfrm>
            <a:off x="-1" y="-1"/>
            <a:ext cx="2994307" cy="3407565"/>
          </a:xfrm>
          <a:prstGeom prst="rect">
            <a:avLst/>
          </a:prstGeom>
        </p:spPr>
      </p:pic>
      <p:sp>
        <p:nvSpPr>
          <p:cNvPr id="8" name="Rectangle 7"/>
          <p:cNvSpPr/>
          <p:nvPr/>
        </p:nvSpPr>
        <p:spPr>
          <a:xfrm>
            <a:off x="6387881" y="1309466"/>
            <a:ext cx="2923236" cy="281231"/>
          </a:xfrm>
          <a:prstGeom prst="rect">
            <a:avLst/>
          </a:prstGeom>
        </p:spPr>
        <p:txBody>
          <a:bodyPr wrap="none">
            <a:spAutoFit/>
          </a:bodyPr>
          <a:lstStyle/>
          <a:p>
            <a:pPr>
              <a:lnSpc>
                <a:spcPct val="107000"/>
              </a:lnSpc>
              <a:spcAft>
                <a:spcPts val="800"/>
              </a:spcAft>
            </a:pPr>
            <a:r>
              <a:rPr lang="en-GB" sz="1200" b="1" u="sng" dirty="0" smtClean="0">
                <a:effectLst/>
                <a:latin typeface="Calibri" panose="020F0502020204030204" pitchFamily="34" charset="0"/>
                <a:ea typeface="Calibri" panose="020F0502020204030204" pitchFamily="34" charset="0"/>
                <a:cs typeface="Times New Roman" panose="02020603050405020304" pitchFamily="18" charset="0"/>
              </a:rPr>
              <a:t>What changed and what stayed the same?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lowchart: Alternate Process 10"/>
          <p:cNvSpPr/>
          <p:nvPr/>
        </p:nvSpPr>
        <p:spPr>
          <a:xfrm>
            <a:off x="3093512" y="1421305"/>
            <a:ext cx="1703077" cy="2214160"/>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000" b="1" dirty="0" smtClean="0"/>
              <a:t>The role of the King!</a:t>
            </a:r>
          </a:p>
          <a:p>
            <a:r>
              <a:rPr lang="en-GB" sz="900" dirty="0" smtClean="0"/>
              <a:t>The king had the power to:</a:t>
            </a:r>
          </a:p>
          <a:p>
            <a:pPr marL="285750" indent="-285750">
              <a:buFont typeface="Arial" panose="020B0604020202020204" pitchFamily="34" charset="0"/>
              <a:buChar char="•"/>
            </a:pPr>
            <a:r>
              <a:rPr lang="en-GB" sz="900" dirty="0" smtClean="0"/>
              <a:t>The king was the only one who could make laws for the whole kingdom. </a:t>
            </a:r>
          </a:p>
          <a:p>
            <a:pPr marL="285750" indent="-285750">
              <a:buFont typeface="Arial" panose="020B0604020202020204" pitchFamily="34" charset="0"/>
              <a:buChar char="•"/>
            </a:pPr>
            <a:r>
              <a:rPr lang="en-GB" sz="900" dirty="0" smtClean="0"/>
              <a:t>He alone could raise taxes on a national level. </a:t>
            </a:r>
          </a:p>
          <a:p>
            <a:pPr marL="285750" indent="-285750">
              <a:buFont typeface="Arial" panose="020B0604020202020204" pitchFamily="34" charset="0"/>
              <a:buChar char="•"/>
            </a:pPr>
            <a:r>
              <a:rPr lang="en-GB" sz="900" dirty="0" smtClean="0"/>
              <a:t>Certain more serious legal cases ‘royal pleas.’ were only heard by the King or the King’s court. </a:t>
            </a:r>
          </a:p>
        </p:txBody>
      </p:sp>
      <p:sp>
        <p:nvSpPr>
          <p:cNvPr id="17" name="Horizontal Scroll 16"/>
          <p:cNvSpPr/>
          <p:nvPr/>
        </p:nvSpPr>
        <p:spPr>
          <a:xfrm>
            <a:off x="3240505" y="3635465"/>
            <a:ext cx="1556084" cy="3100636"/>
          </a:xfrm>
          <a:prstGeom prst="horizontalScroll">
            <a:avLst>
              <a:gd name="adj" fmla="val 636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b="1" dirty="0" smtClean="0"/>
              <a:t>Patronage! </a:t>
            </a:r>
          </a:p>
          <a:p>
            <a:r>
              <a:rPr lang="en-GB" sz="1100" dirty="0" smtClean="0"/>
              <a:t>To encourage loyalty, the king would offer land but could also grant offices such as </a:t>
            </a:r>
            <a:r>
              <a:rPr lang="en-GB" sz="1100" dirty="0" err="1" smtClean="0"/>
              <a:t>sheriffdoms</a:t>
            </a:r>
            <a:r>
              <a:rPr lang="en-GB" sz="1100" dirty="0" smtClean="0"/>
              <a:t>. </a:t>
            </a:r>
          </a:p>
          <a:p>
            <a:endParaRPr lang="en-GB" sz="1100" dirty="0"/>
          </a:p>
          <a:p>
            <a:r>
              <a:rPr lang="en-GB" sz="1100" dirty="0" smtClean="0"/>
              <a:t>Those who were not loyal officer could expect to have their land taken off them. </a:t>
            </a:r>
          </a:p>
          <a:p>
            <a:r>
              <a:rPr lang="en-GB" sz="1100" dirty="0" smtClean="0"/>
              <a:t>Lords who wanted to have power or land needed to remain loyal. </a:t>
            </a:r>
          </a:p>
        </p:txBody>
      </p:sp>
      <p:sp>
        <p:nvSpPr>
          <p:cNvPr id="21" name="Flowchart: Alternate Process 20"/>
          <p:cNvSpPr/>
          <p:nvPr/>
        </p:nvSpPr>
        <p:spPr>
          <a:xfrm>
            <a:off x="8325854" y="5694947"/>
            <a:ext cx="3738536" cy="1041154"/>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b="1" dirty="0" smtClean="0"/>
              <a:t>Government by writ!</a:t>
            </a:r>
            <a:r>
              <a:rPr lang="en-GB" dirty="0" smtClean="0"/>
              <a:t> </a:t>
            </a:r>
          </a:p>
          <a:p>
            <a:r>
              <a:rPr lang="en-GB" sz="1000" dirty="0" smtClean="0"/>
              <a:t>In </a:t>
            </a:r>
            <a:r>
              <a:rPr lang="en-GB" sz="1000" dirty="0" err="1"/>
              <a:t>A</a:t>
            </a:r>
            <a:r>
              <a:rPr lang="en-GB" sz="1000" dirty="0" err="1" smtClean="0"/>
              <a:t>nglo-saxon</a:t>
            </a:r>
            <a:r>
              <a:rPr lang="en-GB" sz="1000" dirty="0" smtClean="0"/>
              <a:t> times the main instrument of government was to issue an order in writing (called a WRIT!) This was a short document which gave orders to be sent around the country. </a:t>
            </a:r>
          </a:p>
          <a:p>
            <a:r>
              <a:rPr lang="en-GB" sz="1000" dirty="0" smtClean="0"/>
              <a:t>The Normans continued this system but offered far more Writs.  William wanted a more centralised government. </a:t>
            </a:r>
            <a:endParaRPr lang="en-GB" sz="1000" dirty="0"/>
          </a:p>
        </p:txBody>
      </p:sp>
      <p:pic>
        <p:nvPicPr>
          <p:cNvPr id="27" name="Picture 2" descr="Image result for houses of parliament outsid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7881" y="6192398"/>
            <a:ext cx="1853476" cy="66560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laws clip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1239" y="382669"/>
            <a:ext cx="764663" cy="65077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sheriff of nottingham disne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1199" y="6225165"/>
            <a:ext cx="428067" cy="549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5516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3397" y="-2030702"/>
            <a:ext cx="9144000" cy="2387600"/>
          </a:xfrm>
        </p:spPr>
        <p:txBody>
          <a:bodyPr>
            <a:normAutofit/>
          </a:bodyPr>
          <a:lstStyle/>
          <a:p>
            <a:r>
              <a:rPr lang="en-GB" sz="2400" b="1" dirty="0" smtClean="0"/>
              <a:t>Landholding and Lordship!</a:t>
            </a:r>
            <a:endParaRPr lang="en-GB" sz="2400" b="1" dirty="0"/>
          </a:p>
        </p:txBody>
      </p:sp>
      <p:sp>
        <p:nvSpPr>
          <p:cNvPr id="10" name="Rounded Rectangle 9"/>
          <p:cNvSpPr/>
          <p:nvPr/>
        </p:nvSpPr>
        <p:spPr>
          <a:xfrm>
            <a:off x="8157992" y="105268"/>
            <a:ext cx="3872318" cy="994581"/>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1050" b="1" dirty="0" smtClean="0"/>
              <a:t>What do I need to know: </a:t>
            </a:r>
          </a:p>
          <a:p>
            <a:pPr marL="171450" indent="-171450">
              <a:buFont typeface="Wingdings" panose="05000000000000000000" pitchFamily="2" charset="2"/>
              <a:buChar char="Ø"/>
            </a:pPr>
            <a:r>
              <a:rPr lang="en-GB" sz="1050" b="1" dirty="0" smtClean="0"/>
              <a:t>To define the ‘Landholding’ and ‘Lordship’.</a:t>
            </a:r>
          </a:p>
          <a:p>
            <a:pPr marL="171450" indent="-171450">
              <a:buFont typeface="Wingdings" panose="05000000000000000000" pitchFamily="2" charset="2"/>
              <a:buChar char="Ø"/>
            </a:pPr>
            <a:r>
              <a:rPr lang="en-GB" sz="1050" b="1" dirty="0" smtClean="0"/>
              <a:t>To understand how William used this to gain control</a:t>
            </a:r>
          </a:p>
          <a:p>
            <a:pPr marL="171450" indent="-171450">
              <a:buFont typeface="Wingdings" panose="05000000000000000000" pitchFamily="2" charset="2"/>
              <a:buChar char="Ø"/>
            </a:pPr>
            <a:r>
              <a:rPr lang="en-GB" sz="1050" b="1" dirty="0" smtClean="0"/>
              <a:t>To know who the Marcher Lords are. </a:t>
            </a:r>
          </a:p>
          <a:p>
            <a:pPr marL="171450" indent="-171450">
              <a:buFont typeface="Wingdings" panose="05000000000000000000" pitchFamily="2" charset="2"/>
              <a:buChar char="Ø"/>
            </a:pPr>
            <a:r>
              <a:rPr lang="en-GB" sz="1050" b="1" dirty="0" smtClean="0"/>
              <a:t>To understand how landownership changed. </a:t>
            </a:r>
          </a:p>
        </p:txBody>
      </p:sp>
      <p:sp>
        <p:nvSpPr>
          <p:cNvPr id="13" name="Rounded Rectangular Callout 12"/>
          <p:cNvSpPr/>
          <p:nvPr/>
        </p:nvSpPr>
        <p:spPr>
          <a:xfrm>
            <a:off x="8448001" y="1263751"/>
            <a:ext cx="1479477" cy="1410569"/>
          </a:xfrm>
          <a:prstGeom prst="wedgeRoundRectCallout">
            <a:avLst>
              <a:gd name="adj1" fmla="val -47967"/>
              <a:gd name="adj2" fmla="val 6077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smtClean="0"/>
              <a:t>Key Words: </a:t>
            </a:r>
          </a:p>
          <a:p>
            <a:pPr marL="171450" indent="-171450">
              <a:buFont typeface="Arial" panose="020B0604020202020204" pitchFamily="34" charset="0"/>
              <a:buChar char="•"/>
            </a:pPr>
            <a:r>
              <a:rPr lang="en-GB" sz="900" dirty="0" smtClean="0"/>
              <a:t>Barons</a:t>
            </a:r>
          </a:p>
          <a:p>
            <a:pPr marL="171450" indent="-171450">
              <a:buFont typeface="Arial" panose="020B0604020202020204" pitchFamily="34" charset="0"/>
              <a:buChar char="•"/>
            </a:pPr>
            <a:r>
              <a:rPr lang="en-GB" sz="900" dirty="0" smtClean="0"/>
              <a:t>Bishops</a:t>
            </a:r>
          </a:p>
          <a:p>
            <a:pPr marL="171450" indent="-171450">
              <a:buFont typeface="Arial" panose="020B0604020202020204" pitchFamily="34" charset="0"/>
              <a:buChar char="•"/>
            </a:pPr>
            <a:r>
              <a:rPr lang="en-GB" sz="900" dirty="0" smtClean="0"/>
              <a:t>Earldoms</a:t>
            </a:r>
          </a:p>
          <a:p>
            <a:pPr marL="171450" indent="-171450">
              <a:buFont typeface="Arial" panose="020B0604020202020204" pitchFamily="34" charset="0"/>
              <a:buChar char="•"/>
            </a:pPr>
            <a:r>
              <a:rPr lang="en-GB" sz="900" dirty="0" smtClean="0"/>
              <a:t>Lords</a:t>
            </a:r>
          </a:p>
          <a:p>
            <a:pPr marL="171450" indent="-171450">
              <a:buFont typeface="Arial" panose="020B0604020202020204" pitchFamily="34" charset="0"/>
              <a:buChar char="•"/>
            </a:pPr>
            <a:r>
              <a:rPr lang="en-GB" sz="900" dirty="0" smtClean="0"/>
              <a:t>Patronage</a:t>
            </a:r>
          </a:p>
          <a:p>
            <a:pPr marL="171450" indent="-171450">
              <a:buFont typeface="Arial" panose="020B0604020202020204" pitchFamily="34" charset="0"/>
              <a:buChar char="•"/>
            </a:pPr>
            <a:r>
              <a:rPr lang="en-GB" sz="900" dirty="0" smtClean="0"/>
              <a:t>Thanes</a:t>
            </a:r>
          </a:p>
        </p:txBody>
      </p:sp>
      <p:pic>
        <p:nvPicPr>
          <p:cNvPr id="1026" name="Picture 2" descr="Image result for Image of a ke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305" b="25700"/>
          <a:stretch/>
        </p:blipFill>
        <p:spPr bwMode="auto">
          <a:xfrm rot="16200000" flipV="1">
            <a:off x="9112317" y="1939967"/>
            <a:ext cx="605829" cy="378620"/>
          </a:xfrm>
          <a:prstGeom prst="rect">
            <a:avLst/>
          </a:prstGeom>
          <a:noFill/>
          <a:extLst>
            <a:ext uri="{909E8E84-426E-40DD-AFC4-6F175D3DCCD1}">
              <a14:hiddenFill xmlns:a14="http://schemas.microsoft.com/office/drawing/2010/main">
                <a:solidFill>
                  <a:srgbClr val="FFFFFF"/>
                </a:solidFill>
              </a14:hiddenFill>
            </a:ext>
          </a:extLst>
        </p:spPr>
      </p:pic>
      <p:sp>
        <p:nvSpPr>
          <p:cNvPr id="25" name="Horizontal Scroll 24"/>
          <p:cNvSpPr/>
          <p:nvPr/>
        </p:nvSpPr>
        <p:spPr>
          <a:xfrm>
            <a:off x="120484" y="323145"/>
            <a:ext cx="4197473" cy="1881212"/>
          </a:xfrm>
          <a:prstGeom prst="horizontalScroll">
            <a:avLst>
              <a:gd name="adj" fmla="val 7725"/>
            </a:avLst>
          </a:prstGeom>
        </p:spPr>
        <p:style>
          <a:lnRef idx="2">
            <a:schemeClr val="dk1"/>
          </a:lnRef>
          <a:fillRef idx="1">
            <a:schemeClr val="lt1"/>
          </a:fillRef>
          <a:effectRef idx="0">
            <a:schemeClr val="dk1"/>
          </a:effectRef>
          <a:fontRef idx="minor">
            <a:schemeClr val="dk1"/>
          </a:fontRef>
        </p:style>
        <p:txBody>
          <a:bodyPr rtlCol="0" anchor="ctr"/>
          <a:lstStyle/>
          <a:p>
            <a:r>
              <a:rPr lang="en-GB" sz="1050" dirty="0" smtClean="0"/>
              <a:t>We </a:t>
            </a:r>
            <a:r>
              <a:rPr lang="en-GB" sz="1050" dirty="0"/>
              <a:t>mean who control and owned the land, how William used the Feudal system to distribute land and how he divided it up between his Lords in Lordships. </a:t>
            </a:r>
            <a:endParaRPr lang="en-GB" sz="1050" dirty="0" smtClean="0"/>
          </a:p>
          <a:p>
            <a:r>
              <a:rPr lang="en-GB" sz="1050" b="1" dirty="0" smtClean="0"/>
              <a:t>For </a:t>
            </a:r>
            <a:r>
              <a:rPr lang="en-GB" sz="1050" b="1" dirty="0"/>
              <a:t>example: </a:t>
            </a:r>
          </a:p>
          <a:p>
            <a:r>
              <a:rPr lang="en-GB" sz="1050" dirty="0"/>
              <a:t>Although William’s distribution of land made lordships more compact the impact of this would have been affected by nobles who then granted out pieces of land to their followers. When there were revolts by nobles William broke up the compact lordships such as with the Earl of Shrewsbury, who controlled most of Shropshire. </a:t>
            </a:r>
          </a:p>
        </p:txBody>
      </p:sp>
      <p:sp>
        <p:nvSpPr>
          <p:cNvPr id="4" name="Rectangle 3"/>
          <p:cNvSpPr/>
          <p:nvPr/>
        </p:nvSpPr>
        <p:spPr>
          <a:xfrm>
            <a:off x="36947" y="18344"/>
            <a:ext cx="4412811" cy="338554"/>
          </a:xfrm>
          <a:prstGeom prst="rect">
            <a:avLst/>
          </a:prstGeom>
          <a:noFill/>
        </p:spPr>
        <p:txBody>
          <a:bodyPr wrap="non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What do we mean by Landholding and Lordship?  </a:t>
            </a:r>
            <a:endParaRPr lang="en-US" sz="1600" b="0" cap="none" spc="0" dirty="0">
              <a:ln w="0"/>
              <a:solidFill>
                <a:schemeClr val="tx1"/>
              </a:solidFill>
              <a:effectLst>
                <a:outerShdw blurRad="38100" dist="19050" dir="2700000" algn="tl" rotWithShape="0">
                  <a:schemeClr val="dk1">
                    <a:alpha val="40000"/>
                  </a:schemeClr>
                </a:outerShdw>
              </a:effectLst>
            </a:endParaRPr>
          </a:p>
        </p:txBody>
      </p:sp>
      <p:sp>
        <p:nvSpPr>
          <p:cNvPr id="12" name="Up Ribbon 11"/>
          <p:cNvSpPr/>
          <p:nvPr/>
        </p:nvSpPr>
        <p:spPr>
          <a:xfrm>
            <a:off x="4366209" y="328237"/>
            <a:ext cx="3693882" cy="827327"/>
          </a:xfrm>
          <a:prstGeom prst="ribbon2">
            <a:avLst>
              <a:gd name="adj1" fmla="val 16667"/>
              <a:gd name="adj2" fmla="val 750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dirty="0" smtClean="0"/>
              <a:t>William and his barons had more power than their predecessors, but the basic framework of Anglo-Saxon state remained the same. </a:t>
            </a:r>
            <a:endParaRPr lang="en-GB" sz="1200" dirty="0"/>
          </a:p>
        </p:txBody>
      </p:sp>
      <p:sp>
        <p:nvSpPr>
          <p:cNvPr id="14" name="AutoShape 2" descr="Image result for Crow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3" name="Table 2"/>
          <p:cNvGraphicFramePr>
            <a:graphicFrameLocks noGrp="1"/>
          </p:cNvGraphicFramePr>
          <p:nvPr>
            <p:extLst/>
          </p:nvPr>
        </p:nvGraphicFramePr>
        <p:xfrm>
          <a:off x="179701" y="3137935"/>
          <a:ext cx="4162382" cy="3497580"/>
        </p:xfrm>
        <a:graphic>
          <a:graphicData uri="http://schemas.openxmlformats.org/drawingml/2006/table">
            <a:tbl>
              <a:tblPr firstRow="1" bandRow="1">
                <a:tableStyleId>{5940675A-B579-460E-94D1-54222C63F5DA}</a:tableStyleId>
              </a:tblPr>
              <a:tblGrid>
                <a:gridCol w="2081191"/>
                <a:gridCol w="2081191"/>
              </a:tblGrid>
              <a:tr h="291350">
                <a:tc>
                  <a:txBody>
                    <a:bodyPr/>
                    <a:lstStyle/>
                    <a:p>
                      <a:r>
                        <a:rPr lang="en-GB" sz="1800" b="1" dirty="0" smtClean="0"/>
                        <a:t>Anglo-Saxon</a:t>
                      </a:r>
                      <a:endParaRPr lang="en-GB" sz="1800" b="1" dirty="0"/>
                    </a:p>
                  </a:txBody>
                  <a:tcPr/>
                </a:tc>
                <a:tc>
                  <a:txBody>
                    <a:bodyPr/>
                    <a:lstStyle/>
                    <a:p>
                      <a:r>
                        <a:rPr lang="en-GB" sz="1800" b="1" dirty="0" smtClean="0"/>
                        <a:t>Normans</a:t>
                      </a:r>
                      <a:endParaRPr lang="en-GB" sz="1800" b="1" dirty="0"/>
                    </a:p>
                  </a:txBody>
                  <a:tcPr/>
                </a:tc>
              </a:tr>
              <a:tr h="2466491">
                <a:tc>
                  <a:txBody>
                    <a:bodyPr/>
                    <a:lstStyle/>
                    <a:p>
                      <a:pPr marL="285750" indent="-285750">
                        <a:buFont typeface="Arial" panose="020B0604020202020204" pitchFamily="34" charset="0"/>
                        <a:buChar char="•"/>
                      </a:pPr>
                      <a:r>
                        <a:rPr lang="en-GB" sz="1050" dirty="0" smtClean="0"/>
                        <a:t>They had about 4,000 </a:t>
                      </a:r>
                      <a:r>
                        <a:rPr lang="en-GB" sz="1050" dirty="0" err="1" smtClean="0"/>
                        <a:t>Thegns</a:t>
                      </a:r>
                      <a:r>
                        <a:rPr lang="en-GB" sz="1050" dirty="0" smtClean="0"/>
                        <a:t>.</a:t>
                      </a:r>
                      <a:r>
                        <a:rPr lang="en-GB" sz="1050" baseline="0" dirty="0" smtClean="0"/>
                        <a:t> </a:t>
                      </a:r>
                    </a:p>
                    <a:p>
                      <a:pPr marL="285750" indent="-285750">
                        <a:buFont typeface="Arial" panose="020B0604020202020204" pitchFamily="34" charset="0"/>
                        <a:buChar char="•"/>
                      </a:pPr>
                      <a:r>
                        <a:rPr lang="en-GB" sz="1050" baseline="0" dirty="0" smtClean="0"/>
                        <a:t>Edward the Confessor granted very large areas of land to his earls. They got too big and powerful. </a:t>
                      </a:r>
                    </a:p>
                    <a:p>
                      <a:pPr marL="285750" indent="-285750">
                        <a:buFont typeface="Arial" panose="020B0604020202020204" pitchFamily="34" charset="0"/>
                        <a:buChar char="•"/>
                      </a:pPr>
                      <a:endParaRPr lang="en-GB" sz="1050" dirty="0"/>
                    </a:p>
                  </a:txBody>
                  <a:tcPr/>
                </a:tc>
                <a:tc>
                  <a:txBody>
                    <a:bodyPr/>
                    <a:lstStyle/>
                    <a:p>
                      <a:pPr marL="285750" indent="-285750">
                        <a:buFontTx/>
                        <a:buChar char="-"/>
                      </a:pPr>
                      <a:r>
                        <a:rPr lang="en-GB" sz="1050" dirty="0" smtClean="0"/>
                        <a:t>Landholding</a:t>
                      </a:r>
                      <a:r>
                        <a:rPr lang="en-GB" sz="1050" baseline="0" dirty="0" smtClean="0"/>
                        <a:t> became more concentrated. </a:t>
                      </a:r>
                    </a:p>
                    <a:p>
                      <a:pPr marL="285750" indent="-285750">
                        <a:buFontTx/>
                        <a:buChar char="-"/>
                      </a:pPr>
                      <a:r>
                        <a:rPr lang="en-GB" sz="1050" baseline="0" dirty="0" smtClean="0"/>
                        <a:t>By 1086 only 4 English </a:t>
                      </a:r>
                      <a:r>
                        <a:rPr lang="en-GB" sz="1050" baseline="0" dirty="0" err="1" smtClean="0"/>
                        <a:t>Thegns</a:t>
                      </a:r>
                      <a:r>
                        <a:rPr lang="en-GB" sz="1050" baseline="0" dirty="0" smtClean="0"/>
                        <a:t> still had any land. </a:t>
                      </a:r>
                    </a:p>
                    <a:p>
                      <a:pPr marL="285750" indent="-285750">
                        <a:buFontTx/>
                        <a:buChar char="-"/>
                      </a:pPr>
                      <a:r>
                        <a:rPr lang="en-GB" sz="1050" baseline="0" dirty="0" smtClean="0"/>
                        <a:t>The King, the Church and 200 Norman Barons and Bishops held the land. </a:t>
                      </a:r>
                    </a:p>
                    <a:p>
                      <a:pPr marL="285750" indent="-285750">
                        <a:buFontTx/>
                        <a:buChar char="-"/>
                      </a:pPr>
                      <a:r>
                        <a:rPr lang="en-GB" sz="1050" baseline="0" dirty="0" smtClean="0"/>
                        <a:t>William did not let any one person have too much land. </a:t>
                      </a:r>
                    </a:p>
                    <a:p>
                      <a:pPr marL="285750" indent="-285750">
                        <a:buFontTx/>
                        <a:buChar char="-"/>
                      </a:pPr>
                      <a:r>
                        <a:rPr lang="en-GB" sz="1050" baseline="0" dirty="0" smtClean="0"/>
                        <a:t>Apart from the Marcher Lords- who were a special case. </a:t>
                      </a:r>
                    </a:p>
                    <a:p>
                      <a:pPr marL="285750" indent="-285750">
                        <a:buFontTx/>
                        <a:buChar char="-"/>
                      </a:pPr>
                      <a:r>
                        <a:rPr lang="en-GB" sz="1050" baseline="0" dirty="0" smtClean="0"/>
                        <a:t>Barons were granted smaller amounts of land- often confined to one county. This made it much harder for them to build a power base from which to challenge the King’s position. </a:t>
                      </a:r>
                    </a:p>
                  </a:txBody>
                  <a:tcPr/>
                </a:tc>
              </a:tr>
            </a:tbl>
          </a:graphicData>
        </a:graphic>
      </p:graphicFrame>
      <p:pic>
        <p:nvPicPr>
          <p:cNvPr id="7" name="Picture 2" descr="Image result for Marcher Lordships of Chester, Earldom of Shrewsbury, Earldom of Herefordsh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5756" y="3137935"/>
            <a:ext cx="1574233" cy="3566300"/>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Off-page Connector 8"/>
          <p:cNvSpPr/>
          <p:nvPr/>
        </p:nvSpPr>
        <p:spPr>
          <a:xfrm>
            <a:off x="4366209" y="1280000"/>
            <a:ext cx="3924300" cy="1857936"/>
          </a:xfrm>
          <a:prstGeom prst="flowChartOffpageConnector">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b="1" dirty="0" smtClean="0"/>
              <a:t>Lordship!</a:t>
            </a:r>
          </a:p>
          <a:p>
            <a:pPr algn="ctr"/>
            <a:r>
              <a:rPr lang="en-GB" sz="1400" b="1" dirty="0" smtClean="0"/>
              <a:t> </a:t>
            </a:r>
            <a:r>
              <a:rPr lang="en-GB" sz="1400" dirty="0" smtClean="0"/>
              <a:t>It </a:t>
            </a:r>
            <a:r>
              <a:rPr lang="en-GB" sz="1400" dirty="0"/>
              <a:t>was important that the king gave out land to his followers it was given out in much more compact units rather than the old Anglo-Saxon estates which tend to be more widely scattered. William would lump together the lands of small landholders and give them to a single new Norman Lord. This was important because it would have been a big change.</a:t>
            </a:r>
          </a:p>
        </p:txBody>
      </p:sp>
      <p:sp>
        <p:nvSpPr>
          <p:cNvPr id="30" name="Rectangle 29"/>
          <p:cNvSpPr/>
          <p:nvPr/>
        </p:nvSpPr>
        <p:spPr>
          <a:xfrm>
            <a:off x="698319" y="2788853"/>
            <a:ext cx="2732479" cy="338554"/>
          </a:xfrm>
          <a:prstGeom prst="rect">
            <a:avLst/>
          </a:prstGeom>
          <a:noFill/>
        </p:spPr>
        <p:txBody>
          <a:bodyPr wrap="non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How did landholding change?  </a:t>
            </a:r>
            <a:endParaRPr lang="en-US" sz="1600" b="0" cap="none" spc="0" dirty="0">
              <a:ln w="0"/>
              <a:solidFill>
                <a:schemeClr val="tx1"/>
              </a:solidFill>
              <a:effectLst>
                <a:outerShdw blurRad="38100" dist="19050" dir="2700000" algn="tl" rotWithShape="0">
                  <a:schemeClr val="dk1">
                    <a:alpha val="40000"/>
                  </a:schemeClr>
                </a:outerShdw>
              </a:effectLst>
            </a:endParaRPr>
          </a:p>
        </p:txBody>
      </p:sp>
      <p:pic>
        <p:nvPicPr>
          <p:cNvPr id="15" name="Picture 4" descr="Image result for Norman Vill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037" y="2129278"/>
            <a:ext cx="3398313" cy="659575"/>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079990" y="3235819"/>
            <a:ext cx="6035018" cy="343849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GB" sz="1200" dirty="0" smtClean="0"/>
              <a:t>On several occasions William attempted to take over north and west Wales using his army, but he failed.  The princes did in theory swear loyalty to him in exchange for his protection. However, they were not very co-operative and the border was an area of attack. </a:t>
            </a:r>
          </a:p>
          <a:p>
            <a:pPr algn="ctr"/>
            <a:endParaRPr lang="en-GB" sz="1200" dirty="0"/>
          </a:p>
          <a:p>
            <a:pPr algn="ctr"/>
            <a:r>
              <a:rPr lang="en-GB" sz="1200" dirty="0" smtClean="0"/>
              <a:t>The borders between Wales and England needed to be powerful. Where William feared invasion or rebellion he granted large pieces of land to his most trusted followers.  </a:t>
            </a:r>
          </a:p>
          <a:p>
            <a:pPr algn="ctr"/>
            <a:r>
              <a:rPr lang="en-GB" sz="1200" dirty="0" smtClean="0"/>
              <a:t>He granted land to the Earls of: </a:t>
            </a:r>
          </a:p>
          <a:p>
            <a:pPr marL="285750" indent="-285750">
              <a:buFont typeface="Arial" panose="020B0604020202020204" pitchFamily="34" charset="0"/>
              <a:buChar char="•"/>
            </a:pPr>
            <a:r>
              <a:rPr lang="en-GB" sz="1200" dirty="0" smtClean="0"/>
              <a:t>Shrewsbury</a:t>
            </a:r>
          </a:p>
          <a:p>
            <a:pPr marL="285750" indent="-285750">
              <a:buFont typeface="Arial" panose="020B0604020202020204" pitchFamily="34" charset="0"/>
              <a:buChar char="•"/>
            </a:pPr>
            <a:r>
              <a:rPr lang="en-GB" sz="1200" dirty="0" smtClean="0"/>
              <a:t>Hereford</a:t>
            </a:r>
          </a:p>
          <a:p>
            <a:pPr marL="285750" indent="-285750">
              <a:buFont typeface="Arial" panose="020B0604020202020204" pitchFamily="34" charset="0"/>
              <a:buChar char="•"/>
            </a:pPr>
            <a:r>
              <a:rPr lang="en-GB" sz="1200" dirty="0" smtClean="0"/>
              <a:t>Chester</a:t>
            </a:r>
          </a:p>
          <a:p>
            <a:r>
              <a:rPr lang="en-GB" sz="1200" dirty="0" smtClean="0"/>
              <a:t>The border area was known as the Marches and so the barons were known as the Marcher Lords. </a:t>
            </a:r>
          </a:p>
          <a:p>
            <a:endParaRPr lang="en-GB" sz="1200" dirty="0" smtClean="0"/>
          </a:p>
          <a:p>
            <a:r>
              <a:rPr lang="en-GB" sz="1200" b="1" dirty="0" smtClean="0"/>
              <a:t>The role of the Marcher Lords!</a:t>
            </a:r>
          </a:p>
          <a:p>
            <a:r>
              <a:rPr lang="en-GB" sz="1200" dirty="0" smtClean="0"/>
              <a:t>The Marcher Lords were almost independent rulers in their areas. They were tasked with preventing any raid by the Welsh. Their extra powers including: Keeping their own armies, building castles without the Kings permission and making laws in their area. </a:t>
            </a:r>
            <a:endParaRPr lang="en-GB" sz="1200" dirty="0"/>
          </a:p>
        </p:txBody>
      </p:sp>
      <p:sp>
        <p:nvSpPr>
          <p:cNvPr id="33" name="Rectangle 32"/>
          <p:cNvSpPr/>
          <p:nvPr/>
        </p:nvSpPr>
        <p:spPr>
          <a:xfrm>
            <a:off x="7279085" y="2897265"/>
            <a:ext cx="2815066" cy="338554"/>
          </a:xfrm>
          <a:prstGeom prst="rect">
            <a:avLst/>
          </a:prstGeom>
          <a:noFill/>
        </p:spPr>
        <p:txBody>
          <a:bodyPr wrap="non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Wales and the Marcher Lords?  </a:t>
            </a:r>
            <a:endParaRPr lang="en-US" sz="1600" b="0" cap="none" spc="0" dirty="0">
              <a:ln w="0"/>
              <a:solidFill>
                <a:schemeClr val="tx1"/>
              </a:solidFill>
              <a:effectLst>
                <a:outerShdw blurRad="38100" dist="19050" dir="2700000" algn="tl" rotWithShape="0">
                  <a:schemeClr val="dk1">
                    <a:alpha val="40000"/>
                  </a:schemeClr>
                </a:outerShdw>
              </a:effectLst>
            </a:endParaRPr>
          </a:p>
        </p:txBody>
      </p:sp>
      <p:sp>
        <p:nvSpPr>
          <p:cNvPr id="18" name="10-Point Star 17"/>
          <p:cNvSpPr/>
          <p:nvPr/>
        </p:nvSpPr>
        <p:spPr>
          <a:xfrm>
            <a:off x="9612212" y="1020544"/>
            <a:ext cx="2526121" cy="1605702"/>
          </a:xfrm>
          <a:prstGeom prst="star1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dirty="0" smtClean="0"/>
              <a:t>Wales was not a united country with a single leader but 5 kingdoms each ruled by a warrior prince.  </a:t>
            </a:r>
          </a:p>
          <a:p>
            <a:pPr algn="ctr"/>
            <a:r>
              <a:rPr lang="en-GB" sz="1200" dirty="0" smtClean="0"/>
              <a:t>William could not conquer it as he had England. </a:t>
            </a:r>
            <a:endParaRPr lang="en-GB" sz="1200" dirty="0"/>
          </a:p>
        </p:txBody>
      </p:sp>
      <p:pic>
        <p:nvPicPr>
          <p:cNvPr id="20" name="Picture 6" descr="Image result for Welsh Marcher Lor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35149" y="2629617"/>
            <a:ext cx="2179860" cy="578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10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2534"/>
          <a:stretch/>
        </p:blipFill>
        <p:spPr>
          <a:xfrm>
            <a:off x="4365490" y="1052662"/>
            <a:ext cx="3536090" cy="2706563"/>
          </a:xfrm>
          <a:prstGeom prst="rect">
            <a:avLst/>
          </a:prstGeom>
        </p:spPr>
      </p:pic>
      <p:sp>
        <p:nvSpPr>
          <p:cNvPr id="2" name="Title 1"/>
          <p:cNvSpPr>
            <a:spLocks noGrp="1"/>
          </p:cNvSpPr>
          <p:nvPr>
            <p:ph type="ctrTitle"/>
          </p:nvPr>
        </p:nvSpPr>
        <p:spPr>
          <a:xfrm>
            <a:off x="1503397" y="-2030702"/>
            <a:ext cx="9144000" cy="2387600"/>
          </a:xfrm>
        </p:spPr>
        <p:txBody>
          <a:bodyPr>
            <a:normAutofit/>
          </a:bodyPr>
          <a:lstStyle/>
          <a:p>
            <a:r>
              <a:rPr lang="en-GB" sz="2400" b="1" dirty="0" smtClean="0"/>
              <a:t>Landholding and Lordship!</a:t>
            </a:r>
            <a:endParaRPr lang="en-GB" sz="2400" b="1" dirty="0"/>
          </a:p>
        </p:txBody>
      </p:sp>
      <p:sp>
        <p:nvSpPr>
          <p:cNvPr id="10" name="Rounded Rectangle 9"/>
          <p:cNvSpPr/>
          <p:nvPr/>
        </p:nvSpPr>
        <p:spPr>
          <a:xfrm>
            <a:off x="8116135" y="160338"/>
            <a:ext cx="4018279" cy="995227"/>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1050" b="1" dirty="0" smtClean="0"/>
              <a:t>What do I need to know: </a:t>
            </a:r>
          </a:p>
          <a:p>
            <a:pPr marL="171450" indent="-171450">
              <a:buFont typeface="Wingdings" panose="05000000000000000000" pitchFamily="2" charset="2"/>
              <a:buChar char="Ø"/>
            </a:pPr>
            <a:r>
              <a:rPr lang="en-GB" sz="1050" b="1" dirty="0" smtClean="0"/>
              <a:t>To define the ‘Feudal System’</a:t>
            </a:r>
          </a:p>
          <a:p>
            <a:pPr marL="171450" indent="-171450">
              <a:buFont typeface="Wingdings" panose="05000000000000000000" pitchFamily="2" charset="2"/>
              <a:buChar char="Ø"/>
            </a:pPr>
            <a:r>
              <a:rPr lang="en-GB" sz="1050" b="1" dirty="0" smtClean="0"/>
              <a:t>To explain why William tried to retain leading Anglo-Saxons and failed. </a:t>
            </a:r>
          </a:p>
          <a:p>
            <a:pPr marL="171450" indent="-171450">
              <a:buFont typeface="Wingdings" panose="05000000000000000000" pitchFamily="2" charset="2"/>
              <a:buChar char="Ø"/>
            </a:pPr>
            <a:r>
              <a:rPr lang="en-GB" sz="1050" b="1" dirty="0" smtClean="0"/>
              <a:t>To know the roles, rights and responsibilities of government. </a:t>
            </a:r>
          </a:p>
        </p:txBody>
      </p:sp>
      <p:sp>
        <p:nvSpPr>
          <p:cNvPr id="13" name="Rounded Rectangular Callout 12"/>
          <p:cNvSpPr/>
          <p:nvPr/>
        </p:nvSpPr>
        <p:spPr>
          <a:xfrm>
            <a:off x="4069509" y="5150477"/>
            <a:ext cx="1479477" cy="1410569"/>
          </a:xfrm>
          <a:prstGeom prst="wedgeRoundRectCallout">
            <a:avLst>
              <a:gd name="adj1" fmla="val -47967"/>
              <a:gd name="adj2" fmla="val 6077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smtClean="0"/>
              <a:t>Key Words: </a:t>
            </a:r>
          </a:p>
          <a:p>
            <a:pPr marL="171450" indent="-171450">
              <a:buFont typeface="Arial" panose="020B0604020202020204" pitchFamily="34" charset="0"/>
              <a:buChar char="•"/>
            </a:pPr>
            <a:r>
              <a:rPr lang="en-GB" sz="900" dirty="0" smtClean="0"/>
              <a:t>Administration</a:t>
            </a:r>
          </a:p>
          <a:p>
            <a:pPr marL="171450" indent="-171450">
              <a:buFont typeface="Arial" panose="020B0604020202020204" pitchFamily="34" charset="0"/>
              <a:buChar char="•"/>
            </a:pPr>
            <a:r>
              <a:rPr lang="en-GB" sz="900" dirty="0" smtClean="0"/>
              <a:t>Aristocracy</a:t>
            </a:r>
          </a:p>
          <a:p>
            <a:pPr marL="171450" indent="-171450">
              <a:buFont typeface="Arial" panose="020B0604020202020204" pitchFamily="34" charset="0"/>
              <a:buChar char="•"/>
            </a:pPr>
            <a:r>
              <a:rPr lang="en-GB" sz="900" dirty="0" smtClean="0"/>
              <a:t>Earldoms</a:t>
            </a:r>
          </a:p>
          <a:p>
            <a:pPr marL="171450" indent="-171450">
              <a:buFont typeface="Arial" panose="020B0604020202020204" pitchFamily="34" charset="0"/>
              <a:buChar char="•"/>
            </a:pPr>
            <a:r>
              <a:rPr lang="en-GB" sz="900" dirty="0" smtClean="0"/>
              <a:t>Feudalism</a:t>
            </a:r>
          </a:p>
          <a:p>
            <a:pPr marL="171450" indent="-171450">
              <a:buFont typeface="Arial" panose="020B0604020202020204" pitchFamily="34" charset="0"/>
              <a:buChar char="•"/>
            </a:pPr>
            <a:r>
              <a:rPr lang="en-GB" sz="900" dirty="0" smtClean="0"/>
              <a:t>Lords</a:t>
            </a:r>
          </a:p>
          <a:p>
            <a:pPr marL="171450" indent="-171450">
              <a:buFont typeface="Arial" panose="020B0604020202020204" pitchFamily="34" charset="0"/>
              <a:buChar char="•"/>
            </a:pPr>
            <a:r>
              <a:rPr lang="en-GB" sz="900" dirty="0" smtClean="0"/>
              <a:t>Patronage</a:t>
            </a:r>
          </a:p>
          <a:p>
            <a:pPr marL="171450" indent="-171450">
              <a:buFont typeface="Arial" panose="020B0604020202020204" pitchFamily="34" charset="0"/>
              <a:buChar char="•"/>
            </a:pPr>
            <a:r>
              <a:rPr lang="en-GB" sz="900" dirty="0" smtClean="0"/>
              <a:t>Social hierarchy</a:t>
            </a:r>
          </a:p>
          <a:p>
            <a:pPr marL="171450" indent="-171450">
              <a:buFont typeface="Arial" panose="020B0604020202020204" pitchFamily="34" charset="0"/>
              <a:buChar char="•"/>
            </a:pPr>
            <a:r>
              <a:rPr lang="en-GB" sz="900" dirty="0" smtClean="0"/>
              <a:t>Thanes</a:t>
            </a:r>
          </a:p>
          <a:p>
            <a:pPr marL="171450" indent="-171450">
              <a:buFont typeface="Arial" panose="020B0604020202020204" pitchFamily="34" charset="0"/>
              <a:buChar char="•"/>
            </a:pPr>
            <a:r>
              <a:rPr lang="en-GB" sz="900" dirty="0" err="1" smtClean="0"/>
              <a:t>Villein</a:t>
            </a:r>
            <a:endParaRPr lang="en-GB" sz="900" dirty="0" smtClean="0"/>
          </a:p>
        </p:txBody>
      </p:sp>
      <p:pic>
        <p:nvPicPr>
          <p:cNvPr id="1026" name="Picture 2" descr="Image result for Image of a ke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305" b="25700"/>
          <a:stretch/>
        </p:blipFill>
        <p:spPr bwMode="auto">
          <a:xfrm rot="16200000">
            <a:off x="4996532" y="5850876"/>
            <a:ext cx="605829" cy="296823"/>
          </a:xfrm>
          <a:prstGeom prst="rect">
            <a:avLst/>
          </a:prstGeom>
          <a:noFill/>
          <a:extLst>
            <a:ext uri="{909E8E84-426E-40DD-AFC4-6F175D3DCCD1}">
              <a14:hiddenFill xmlns:a14="http://schemas.microsoft.com/office/drawing/2010/main">
                <a:solidFill>
                  <a:srgbClr val="FFFFFF"/>
                </a:solidFill>
              </a14:hiddenFill>
            </a:ext>
          </a:extLst>
        </p:spPr>
      </p:pic>
      <p:sp>
        <p:nvSpPr>
          <p:cNvPr id="19" name="Horizontal Scroll 18"/>
          <p:cNvSpPr/>
          <p:nvPr/>
        </p:nvSpPr>
        <p:spPr>
          <a:xfrm>
            <a:off x="8300649" y="1277213"/>
            <a:ext cx="3732964" cy="994422"/>
          </a:xfrm>
          <a:prstGeom prst="horizontalScroll">
            <a:avLst>
              <a:gd name="adj" fmla="val 2954"/>
            </a:avLst>
          </a:prstGeom>
        </p:spPr>
        <p:style>
          <a:lnRef idx="2">
            <a:schemeClr val="dk1"/>
          </a:lnRef>
          <a:fillRef idx="1">
            <a:schemeClr val="lt1"/>
          </a:fillRef>
          <a:effectRef idx="0">
            <a:schemeClr val="dk1"/>
          </a:effectRef>
          <a:fontRef idx="minor">
            <a:schemeClr val="dk1"/>
          </a:fontRef>
        </p:style>
        <p:txBody>
          <a:bodyPr rtlCol="0" anchor="ctr"/>
          <a:lstStyle/>
          <a:p>
            <a:r>
              <a:rPr lang="en-GB" sz="1000" dirty="0" smtClean="0"/>
              <a:t>King: </a:t>
            </a:r>
          </a:p>
          <a:p>
            <a:pPr marL="171450" indent="-171450">
              <a:buFont typeface="Arial" panose="020B0604020202020204" pitchFamily="34" charset="0"/>
              <a:buChar char="•"/>
            </a:pPr>
            <a:r>
              <a:rPr lang="en-GB" sz="1000" dirty="0" smtClean="0"/>
              <a:t>William directly owned 20% of the land. </a:t>
            </a:r>
          </a:p>
          <a:p>
            <a:pPr marL="171450" indent="-171450">
              <a:buFont typeface="Arial" panose="020B0604020202020204" pitchFamily="34" charset="0"/>
              <a:buChar char="•"/>
            </a:pPr>
            <a:r>
              <a:rPr lang="en-GB" sz="1000" dirty="0" smtClean="0"/>
              <a:t>25% was owned by the Church. </a:t>
            </a:r>
          </a:p>
          <a:p>
            <a:pPr marL="171450" indent="-171450">
              <a:buFont typeface="Arial" panose="020B0604020202020204" pitchFamily="34" charset="0"/>
              <a:buChar char="•"/>
            </a:pPr>
            <a:r>
              <a:rPr lang="en-GB" sz="1000" dirty="0" smtClean="0"/>
              <a:t>The rest was shared out </a:t>
            </a:r>
            <a:r>
              <a:rPr lang="en-GB" sz="1000" dirty="0" err="1" smtClean="0"/>
              <a:t>amoangst</a:t>
            </a:r>
            <a:r>
              <a:rPr lang="en-GB" sz="1000" dirty="0" smtClean="0"/>
              <a:t> William’s supported. </a:t>
            </a:r>
          </a:p>
          <a:p>
            <a:pPr marL="171450" indent="-171450">
              <a:buFont typeface="Arial" panose="020B0604020202020204" pitchFamily="34" charset="0"/>
              <a:buChar char="•"/>
            </a:pPr>
            <a:r>
              <a:rPr lang="en-GB" sz="1000" dirty="0" smtClean="0"/>
              <a:t>200 Bishops and Barons. </a:t>
            </a:r>
            <a:endParaRPr lang="en-GB" sz="1000" dirty="0"/>
          </a:p>
        </p:txBody>
      </p:sp>
      <p:sp>
        <p:nvSpPr>
          <p:cNvPr id="21" name="Horizontal Scroll 20"/>
          <p:cNvSpPr/>
          <p:nvPr/>
        </p:nvSpPr>
        <p:spPr>
          <a:xfrm>
            <a:off x="117937" y="1536111"/>
            <a:ext cx="4202579" cy="2150347"/>
          </a:xfrm>
          <a:prstGeom prst="horizontalScroll">
            <a:avLst>
              <a:gd name="adj" fmla="val 2939"/>
            </a:avLst>
          </a:prstGeom>
        </p:spPr>
        <p:style>
          <a:lnRef idx="2">
            <a:schemeClr val="dk1"/>
          </a:lnRef>
          <a:fillRef idx="1">
            <a:schemeClr val="lt1"/>
          </a:fillRef>
          <a:effectRef idx="0">
            <a:schemeClr val="dk1"/>
          </a:effectRef>
          <a:fontRef idx="minor">
            <a:schemeClr val="dk1"/>
          </a:fontRef>
        </p:style>
        <p:txBody>
          <a:bodyPr rtlCol="0" anchor="ctr"/>
          <a:lstStyle/>
          <a:p>
            <a:r>
              <a:rPr lang="en-GB" sz="1400" dirty="0" smtClean="0">
                <a:ln w="0"/>
                <a:solidFill>
                  <a:schemeClr val="accent1"/>
                </a:solidFill>
                <a:effectLst>
                  <a:outerShdw blurRad="38100" dist="25400" dir="5400000" algn="ctr" rotWithShape="0">
                    <a:srgbClr val="6E747A">
                      <a:alpha val="43000"/>
                    </a:srgbClr>
                  </a:outerShdw>
                </a:effectLst>
              </a:rPr>
              <a:t>What happened to English Landowners? </a:t>
            </a:r>
          </a:p>
          <a:p>
            <a:pPr marL="171450" indent="-171450">
              <a:buFont typeface="Arial" panose="020B0604020202020204" pitchFamily="34" charset="0"/>
              <a:buChar char="•"/>
            </a:pPr>
            <a:r>
              <a:rPr lang="en-GB" sz="1000" dirty="0"/>
              <a:t> </a:t>
            </a:r>
            <a:r>
              <a:rPr lang="en-GB" sz="1050" dirty="0" smtClean="0"/>
              <a:t>William wanted to reward mercenaries loyal service with land as well as money. </a:t>
            </a:r>
          </a:p>
          <a:p>
            <a:pPr marL="171450" indent="-171450">
              <a:buFont typeface="Arial" panose="020B0604020202020204" pitchFamily="34" charset="0"/>
              <a:buChar char="•"/>
            </a:pPr>
            <a:r>
              <a:rPr lang="en-GB" sz="1050" dirty="0" smtClean="0"/>
              <a:t>By 1076 the last English Earl </a:t>
            </a:r>
            <a:r>
              <a:rPr lang="en-GB" sz="1050" dirty="0" err="1" smtClean="0"/>
              <a:t>Waltheof</a:t>
            </a:r>
            <a:r>
              <a:rPr lang="en-GB" sz="1050" dirty="0" smtClean="0"/>
              <a:t> had been beheaded. </a:t>
            </a:r>
          </a:p>
          <a:p>
            <a:pPr marL="171450" indent="-171450">
              <a:buFont typeface="Arial" panose="020B0604020202020204" pitchFamily="34" charset="0"/>
              <a:buChar char="•"/>
            </a:pPr>
            <a:r>
              <a:rPr lang="en-GB" sz="1050" dirty="0" smtClean="0"/>
              <a:t>There were only 2 Englishmen who held land directly from the King: </a:t>
            </a:r>
            <a:r>
              <a:rPr lang="en-GB" sz="1050" dirty="0" err="1" smtClean="0"/>
              <a:t>Thurkill</a:t>
            </a:r>
            <a:r>
              <a:rPr lang="en-GB" sz="1050" dirty="0" smtClean="0"/>
              <a:t> of Arden and </a:t>
            </a:r>
            <a:r>
              <a:rPr lang="en-GB" sz="1050" dirty="0" err="1" smtClean="0"/>
              <a:t>Colswein</a:t>
            </a:r>
            <a:r>
              <a:rPr lang="en-GB" sz="1050" dirty="0" smtClean="0"/>
              <a:t> of Lincoln.</a:t>
            </a:r>
          </a:p>
          <a:p>
            <a:pPr marL="171450" indent="-171450">
              <a:buFont typeface="Arial" panose="020B0604020202020204" pitchFamily="34" charset="0"/>
              <a:buChar char="•"/>
            </a:pPr>
            <a:r>
              <a:rPr lang="en-GB" sz="1050" dirty="0" smtClean="0"/>
              <a:t>By 1096 all of the </a:t>
            </a:r>
            <a:r>
              <a:rPr lang="en-GB" sz="1050" dirty="0" err="1" smtClean="0"/>
              <a:t>Senoir</a:t>
            </a:r>
            <a:r>
              <a:rPr lang="en-GB" sz="1050" dirty="0" smtClean="0"/>
              <a:t> positions in the Church were held by Normans. </a:t>
            </a:r>
          </a:p>
          <a:p>
            <a:pPr marL="171450" indent="-171450">
              <a:buFont typeface="Arial" panose="020B0604020202020204" pitchFamily="34" charset="0"/>
              <a:buChar char="•"/>
            </a:pPr>
            <a:r>
              <a:rPr lang="en-GB" sz="1050" dirty="0" smtClean="0"/>
              <a:t>Anglo-Saxons lack of loyalty meat that they were replaced by Normans.  </a:t>
            </a:r>
          </a:p>
          <a:p>
            <a:pPr marL="171450" indent="-171450">
              <a:buFont typeface="Arial" panose="020B0604020202020204" pitchFamily="34" charset="0"/>
              <a:buChar char="•"/>
            </a:pPr>
            <a:r>
              <a:rPr lang="en-GB" sz="1050" dirty="0" smtClean="0"/>
              <a:t>William instead used the Feudal system to favour those who had helped him conquer his new Kingdom. </a:t>
            </a:r>
            <a:endParaRPr lang="en-GB" sz="1050" dirty="0"/>
          </a:p>
        </p:txBody>
      </p:sp>
      <p:sp>
        <p:nvSpPr>
          <p:cNvPr id="25" name="Horizontal Scroll 24"/>
          <p:cNvSpPr/>
          <p:nvPr/>
        </p:nvSpPr>
        <p:spPr>
          <a:xfrm>
            <a:off x="120484" y="356898"/>
            <a:ext cx="4200034" cy="1183672"/>
          </a:xfrm>
          <a:prstGeom prst="horizontalScroll">
            <a:avLst>
              <a:gd name="adj" fmla="val 7725"/>
            </a:avLst>
          </a:prstGeom>
        </p:spPr>
        <p:style>
          <a:lnRef idx="2">
            <a:schemeClr val="dk1"/>
          </a:lnRef>
          <a:fillRef idx="1">
            <a:schemeClr val="lt1"/>
          </a:fillRef>
          <a:effectRef idx="0">
            <a:schemeClr val="dk1"/>
          </a:effectRef>
          <a:fontRef idx="minor">
            <a:schemeClr val="dk1"/>
          </a:fontRef>
        </p:style>
        <p:txBody>
          <a:bodyPr rtlCol="0" anchor="ctr"/>
          <a:lstStyle/>
          <a:p>
            <a:r>
              <a:rPr lang="en-GB" sz="1000" dirty="0" smtClean="0">
                <a:solidFill>
                  <a:prstClr val="black"/>
                </a:solidFill>
              </a:rPr>
              <a:t>Before the Normans arrived in 1066, the English were ruled by the King Edward the Confessor and the Anglo-Saxon-</a:t>
            </a:r>
            <a:r>
              <a:rPr lang="en-GB" sz="1000" dirty="0" err="1" smtClean="0">
                <a:solidFill>
                  <a:prstClr val="black"/>
                </a:solidFill>
              </a:rPr>
              <a:t>aristrocracy</a:t>
            </a:r>
            <a:r>
              <a:rPr lang="en-GB" sz="1000" dirty="0" smtClean="0">
                <a:solidFill>
                  <a:prstClr val="black"/>
                </a:solidFill>
              </a:rPr>
              <a:t>- the earls. England was divided into earldoms (areas of land). The King could make anyone an earl, and given them an earldom, but he could also take land away.  He could request troops from earls during times of war and service of their </a:t>
            </a:r>
            <a:r>
              <a:rPr lang="en-GB" sz="1000" dirty="0" err="1">
                <a:solidFill>
                  <a:prstClr val="black"/>
                </a:solidFill>
              </a:rPr>
              <a:t>H</a:t>
            </a:r>
            <a:r>
              <a:rPr lang="en-GB" sz="1000" dirty="0" err="1" smtClean="0">
                <a:solidFill>
                  <a:prstClr val="black"/>
                </a:solidFill>
              </a:rPr>
              <a:t>ousecarls</a:t>
            </a:r>
            <a:r>
              <a:rPr lang="en-GB" sz="1000" dirty="0" smtClean="0">
                <a:solidFill>
                  <a:prstClr val="black"/>
                </a:solidFill>
              </a:rPr>
              <a:t> and </a:t>
            </a:r>
            <a:r>
              <a:rPr lang="en-GB" sz="1000" dirty="0" err="1">
                <a:solidFill>
                  <a:prstClr val="black"/>
                </a:solidFill>
              </a:rPr>
              <a:t>F</a:t>
            </a:r>
            <a:r>
              <a:rPr lang="en-GB" sz="1000" dirty="0" err="1" smtClean="0">
                <a:solidFill>
                  <a:prstClr val="black"/>
                </a:solidFill>
              </a:rPr>
              <a:t>yrd</a:t>
            </a:r>
            <a:r>
              <a:rPr lang="en-GB" sz="1000" dirty="0" smtClean="0">
                <a:solidFill>
                  <a:prstClr val="black"/>
                </a:solidFill>
              </a:rPr>
              <a:t> if they were to keep the King happy!</a:t>
            </a:r>
          </a:p>
        </p:txBody>
      </p:sp>
      <p:sp>
        <p:nvSpPr>
          <p:cNvPr id="4" name="Rectangle 3"/>
          <p:cNvSpPr/>
          <p:nvPr/>
        </p:nvSpPr>
        <p:spPr>
          <a:xfrm>
            <a:off x="166175" y="18344"/>
            <a:ext cx="4154342" cy="338554"/>
          </a:xfrm>
          <a:prstGeom prst="rect">
            <a:avLst/>
          </a:prstGeom>
          <a:noFill/>
        </p:spPr>
        <p:txBody>
          <a:bodyPr wrap="non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How was land controlled by the Anglo-Saxons?  </a:t>
            </a:r>
            <a:endParaRPr lang="en-US" sz="1600" b="0" cap="none" spc="0" dirty="0">
              <a:ln w="0"/>
              <a:solidFill>
                <a:schemeClr val="tx1"/>
              </a:solidFill>
              <a:effectLst>
                <a:outerShdw blurRad="38100" dist="19050" dir="2700000" algn="tl" rotWithShape="0">
                  <a:schemeClr val="dk1">
                    <a:alpha val="40000"/>
                  </a:schemeClr>
                </a:outerShdw>
              </a:effectLst>
            </a:endParaRPr>
          </a:p>
        </p:txBody>
      </p:sp>
      <p:pic>
        <p:nvPicPr>
          <p:cNvPr id="6" name="Picture 5"/>
          <p:cNvPicPr>
            <a:picLocks noChangeAspect="1"/>
          </p:cNvPicPr>
          <p:nvPr/>
        </p:nvPicPr>
        <p:blipFill rotWithShape="1">
          <a:blip r:embed="rId4"/>
          <a:srcRect l="2929" r="12919"/>
          <a:stretch/>
        </p:blipFill>
        <p:spPr>
          <a:xfrm>
            <a:off x="37686" y="4266710"/>
            <a:ext cx="2896014" cy="2533365"/>
          </a:xfrm>
          <a:prstGeom prst="rect">
            <a:avLst/>
          </a:prstGeom>
        </p:spPr>
      </p:pic>
      <p:pic>
        <p:nvPicPr>
          <p:cNvPr id="31"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2508" y="1111086"/>
            <a:ext cx="776610" cy="91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7686" y="3798898"/>
            <a:ext cx="4195189" cy="430887"/>
          </a:xfrm>
          <a:prstGeom prst="rect">
            <a:avLst/>
          </a:prstGeom>
        </p:spPr>
        <p:txBody>
          <a:bodyPr wrap="square">
            <a:spAutoFit/>
          </a:bodyPr>
          <a:lstStyle/>
          <a:p>
            <a:pPr>
              <a:spcBef>
                <a:spcPct val="0"/>
              </a:spcBef>
            </a:pPr>
            <a:r>
              <a:rPr lang="en-GB" altLang="en-US" sz="1100" dirty="0" smtClean="0"/>
              <a:t>It was the organisation of society whereby the higher layers of society gave land to the lower in return for an oath (a promise).</a:t>
            </a:r>
            <a:endParaRPr lang="en-GB" altLang="en-US" sz="1100" dirty="0"/>
          </a:p>
        </p:txBody>
      </p:sp>
      <p:sp>
        <p:nvSpPr>
          <p:cNvPr id="11" name="Rectangle 10"/>
          <p:cNvSpPr/>
          <p:nvPr/>
        </p:nvSpPr>
        <p:spPr>
          <a:xfrm>
            <a:off x="2933700" y="4485504"/>
            <a:ext cx="1021863" cy="2246769"/>
          </a:xfrm>
          <a:prstGeom prst="rect">
            <a:avLst/>
          </a:prstGeom>
        </p:spPr>
        <p:txBody>
          <a:bodyPr wrap="square">
            <a:spAutoFit/>
          </a:bodyPr>
          <a:lstStyle/>
          <a:p>
            <a:pPr>
              <a:spcBef>
                <a:spcPct val="0"/>
              </a:spcBef>
            </a:pPr>
            <a:r>
              <a:rPr lang="en-GB" altLang="en-US" sz="1000" dirty="0" smtClean="0"/>
              <a:t>The feudal system provided William with an army and made sure the population was kept under control.  Loyalty to the King was the first obligation of all noblemen and knights.</a:t>
            </a:r>
            <a:endParaRPr lang="en-US" altLang="en-US" sz="1000" dirty="0"/>
          </a:p>
        </p:txBody>
      </p:sp>
      <p:sp>
        <p:nvSpPr>
          <p:cNvPr id="12" name="Up Ribbon 11"/>
          <p:cNvSpPr/>
          <p:nvPr/>
        </p:nvSpPr>
        <p:spPr>
          <a:xfrm>
            <a:off x="4422807" y="328238"/>
            <a:ext cx="3421455" cy="620496"/>
          </a:xfrm>
          <a:prstGeom prst="ribbon2">
            <a:avLst>
              <a:gd name="adj1" fmla="val 16667"/>
              <a:gd name="adj2" fmla="val 750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dirty="0" smtClean="0"/>
              <a:t>The Feudal System was how William used land to ensure loyalty. </a:t>
            </a:r>
            <a:endParaRPr lang="en-GB" sz="1200" dirty="0"/>
          </a:p>
        </p:txBody>
      </p:sp>
      <p:sp>
        <p:nvSpPr>
          <p:cNvPr id="34" name="Horizontal Scroll 33"/>
          <p:cNvSpPr/>
          <p:nvPr/>
        </p:nvSpPr>
        <p:spPr>
          <a:xfrm>
            <a:off x="8300649" y="2361045"/>
            <a:ext cx="3732964" cy="994422"/>
          </a:xfrm>
          <a:prstGeom prst="horizontalScroll">
            <a:avLst>
              <a:gd name="adj" fmla="val 2954"/>
            </a:avLst>
          </a:prstGeom>
        </p:spPr>
        <p:style>
          <a:lnRef idx="2">
            <a:schemeClr val="dk1"/>
          </a:lnRef>
          <a:fillRef idx="1">
            <a:schemeClr val="lt1"/>
          </a:fillRef>
          <a:effectRef idx="0">
            <a:schemeClr val="dk1"/>
          </a:effectRef>
          <a:fontRef idx="minor">
            <a:schemeClr val="dk1"/>
          </a:fontRef>
        </p:style>
        <p:txBody>
          <a:bodyPr rtlCol="0" anchor="ctr"/>
          <a:lstStyle/>
          <a:p>
            <a:r>
              <a:rPr lang="en-GB" sz="1000" b="1" dirty="0" smtClean="0"/>
              <a:t>Barons and Bishops: </a:t>
            </a:r>
          </a:p>
          <a:p>
            <a:pPr marL="171450" indent="-171450">
              <a:buFont typeface="Arial" panose="020B0604020202020204" pitchFamily="34" charset="0"/>
              <a:buChar char="•"/>
            </a:pPr>
            <a:r>
              <a:rPr lang="en-GB" sz="1000" dirty="0" smtClean="0"/>
              <a:t>They were granted land (they did not own it- they held it in tenure) </a:t>
            </a:r>
          </a:p>
          <a:p>
            <a:pPr marL="171450" indent="-171450">
              <a:buFont typeface="Arial" panose="020B0604020202020204" pitchFamily="34" charset="0"/>
              <a:buChar char="•"/>
            </a:pPr>
            <a:r>
              <a:rPr lang="en-GB" sz="1000" dirty="0" smtClean="0"/>
              <a:t>In return they swore fealty and paid homage to William. </a:t>
            </a:r>
          </a:p>
          <a:p>
            <a:pPr marL="171450" indent="-171450">
              <a:buFont typeface="Arial" panose="020B0604020202020204" pitchFamily="34" charset="0"/>
              <a:buChar char="•"/>
            </a:pPr>
            <a:r>
              <a:rPr lang="en-GB" sz="1000" dirty="0" smtClean="0"/>
              <a:t>They also promised money and service. </a:t>
            </a:r>
            <a:endParaRPr lang="en-GB" sz="1000" dirty="0"/>
          </a:p>
        </p:txBody>
      </p:sp>
      <p:sp>
        <p:nvSpPr>
          <p:cNvPr id="35" name="Horizontal Scroll 34"/>
          <p:cNvSpPr/>
          <p:nvPr/>
        </p:nvSpPr>
        <p:spPr>
          <a:xfrm>
            <a:off x="8300649" y="3487943"/>
            <a:ext cx="3732964" cy="1121509"/>
          </a:xfrm>
          <a:prstGeom prst="horizontalScroll">
            <a:avLst>
              <a:gd name="adj" fmla="val 2954"/>
            </a:avLst>
          </a:prstGeom>
        </p:spPr>
        <p:style>
          <a:lnRef idx="2">
            <a:schemeClr val="dk1"/>
          </a:lnRef>
          <a:fillRef idx="1">
            <a:schemeClr val="lt1"/>
          </a:fillRef>
          <a:effectRef idx="0">
            <a:schemeClr val="dk1"/>
          </a:effectRef>
          <a:fontRef idx="minor">
            <a:schemeClr val="dk1"/>
          </a:fontRef>
        </p:style>
        <p:txBody>
          <a:bodyPr rtlCol="0" anchor="ctr"/>
          <a:lstStyle/>
          <a:p>
            <a:r>
              <a:rPr lang="en-GB" sz="1000" b="1" dirty="0" smtClean="0"/>
              <a:t>Knights:</a:t>
            </a:r>
          </a:p>
          <a:p>
            <a:pPr marL="171450" indent="-171450">
              <a:buFont typeface="Arial" panose="020B0604020202020204" pitchFamily="34" charset="0"/>
              <a:buChar char="•"/>
            </a:pPr>
            <a:r>
              <a:rPr lang="en-GB" sz="1000" dirty="0" smtClean="0"/>
              <a:t>Under-tenants</a:t>
            </a:r>
          </a:p>
          <a:p>
            <a:pPr marL="171450" indent="-171450">
              <a:buFont typeface="Arial" panose="020B0604020202020204" pitchFamily="34" charset="0"/>
              <a:buChar char="•"/>
            </a:pPr>
            <a:r>
              <a:rPr lang="en-GB" sz="1000" dirty="0" smtClean="0"/>
              <a:t>They promised to be loyal to their baron or bishop. </a:t>
            </a:r>
          </a:p>
          <a:p>
            <a:pPr marL="171450" indent="-171450">
              <a:buFont typeface="Arial" panose="020B0604020202020204" pitchFamily="34" charset="0"/>
              <a:buChar char="•"/>
            </a:pPr>
            <a:r>
              <a:rPr lang="en-GB" sz="1000" dirty="0" smtClean="0"/>
              <a:t> A knight also be called a LORD OF THE MANOR. </a:t>
            </a:r>
          </a:p>
          <a:p>
            <a:pPr marL="171450" indent="-171450">
              <a:buFont typeface="Arial" panose="020B0604020202020204" pitchFamily="34" charset="0"/>
              <a:buChar char="•"/>
            </a:pPr>
            <a:r>
              <a:rPr lang="en-GB" sz="1000" dirty="0" smtClean="0"/>
              <a:t>They served as knights in the army. </a:t>
            </a:r>
          </a:p>
          <a:p>
            <a:pPr marL="171450" indent="-171450">
              <a:buFont typeface="Arial" panose="020B0604020202020204" pitchFamily="34" charset="0"/>
              <a:buChar char="•"/>
            </a:pPr>
            <a:r>
              <a:rPr lang="en-GB" sz="1000" dirty="0" smtClean="0"/>
              <a:t>They granted some of their land to the peasant. </a:t>
            </a:r>
          </a:p>
          <a:p>
            <a:pPr marL="171450" indent="-171450">
              <a:buFont typeface="Arial" panose="020B0604020202020204" pitchFamily="34" charset="0"/>
              <a:buChar char="•"/>
            </a:pPr>
            <a:endParaRPr lang="en-GB" sz="1000" dirty="0" smtClean="0"/>
          </a:p>
        </p:txBody>
      </p:sp>
      <p:sp>
        <p:nvSpPr>
          <p:cNvPr id="36" name="Horizontal Scroll 35"/>
          <p:cNvSpPr/>
          <p:nvPr/>
        </p:nvSpPr>
        <p:spPr>
          <a:xfrm>
            <a:off x="8315476" y="4724308"/>
            <a:ext cx="3732964" cy="994422"/>
          </a:xfrm>
          <a:prstGeom prst="horizontalScroll">
            <a:avLst>
              <a:gd name="adj" fmla="val 2954"/>
            </a:avLst>
          </a:prstGeom>
        </p:spPr>
        <p:style>
          <a:lnRef idx="2">
            <a:schemeClr val="dk1"/>
          </a:lnRef>
          <a:fillRef idx="1">
            <a:schemeClr val="lt1"/>
          </a:fillRef>
          <a:effectRef idx="0">
            <a:schemeClr val="dk1"/>
          </a:effectRef>
          <a:fontRef idx="minor">
            <a:schemeClr val="dk1"/>
          </a:fontRef>
        </p:style>
        <p:txBody>
          <a:bodyPr rtlCol="0" anchor="ctr"/>
          <a:lstStyle/>
          <a:p>
            <a:r>
              <a:rPr lang="en-GB" sz="1000" b="1" dirty="0" smtClean="0"/>
              <a:t>Peasants</a:t>
            </a:r>
          </a:p>
          <a:p>
            <a:pPr marL="171450" indent="-171450">
              <a:buFont typeface="Arial" panose="020B0604020202020204" pitchFamily="34" charset="0"/>
              <a:buChar char="•"/>
            </a:pPr>
            <a:r>
              <a:rPr lang="en-GB" sz="1000" dirty="0" smtClean="0"/>
              <a:t>They had to obey the Lord their manor in return for their land. </a:t>
            </a:r>
          </a:p>
          <a:p>
            <a:pPr marL="171450" indent="-171450">
              <a:buFont typeface="Arial" panose="020B0604020202020204" pitchFamily="34" charset="0"/>
              <a:buChar char="•"/>
            </a:pPr>
            <a:r>
              <a:rPr lang="en-GB" sz="1000" dirty="0" smtClean="0"/>
              <a:t>They also gave the lord some of their crops and worked a set number of days on his lands without pay. </a:t>
            </a:r>
          </a:p>
          <a:p>
            <a:pPr marL="171450" indent="-171450">
              <a:buFont typeface="Arial" panose="020B0604020202020204" pitchFamily="34" charset="0"/>
              <a:buChar char="•"/>
            </a:pPr>
            <a:r>
              <a:rPr lang="en-GB" sz="1000" dirty="0" smtClean="0"/>
              <a:t>Most could not leave the Lord’s land without permission- therefore most were not freemen. </a:t>
            </a:r>
          </a:p>
        </p:txBody>
      </p:sp>
      <p:sp>
        <p:nvSpPr>
          <p:cNvPr id="37" name="Horizontal Scroll 36"/>
          <p:cNvSpPr/>
          <p:nvPr/>
        </p:nvSpPr>
        <p:spPr>
          <a:xfrm>
            <a:off x="8315476" y="5855761"/>
            <a:ext cx="3732964" cy="723092"/>
          </a:xfrm>
          <a:prstGeom prst="horizontalScroll">
            <a:avLst>
              <a:gd name="adj" fmla="val 2954"/>
            </a:avLst>
          </a:prstGeom>
        </p:spPr>
        <p:style>
          <a:lnRef idx="2">
            <a:schemeClr val="dk1"/>
          </a:lnRef>
          <a:fillRef idx="1">
            <a:schemeClr val="lt1"/>
          </a:fillRef>
          <a:effectRef idx="0">
            <a:schemeClr val="dk1"/>
          </a:effectRef>
          <a:fontRef idx="minor">
            <a:schemeClr val="dk1"/>
          </a:fontRef>
        </p:style>
        <p:txBody>
          <a:bodyPr rtlCol="0" anchor="ctr"/>
          <a:lstStyle/>
          <a:p>
            <a:r>
              <a:rPr lang="en-GB" sz="1000" b="1" dirty="0" smtClean="0"/>
              <a:t>Slaves</a:t>
            </a:r>
          </a:p>
          <a:p>
            <a:pPr marL="171450" indent="-171450">
              <a:buFont typeface="Arial" panose="020B0604020202020204" pitchFamily="34" charset="0"/>
              <a:buChar char="•"/>
            </a:pPr>
            <a:r>
              <a:rPr lang="en-GB" sz="1000" dirty="0" smtClean="0"/>
              <a:t>They made up 10% of the population in 1086</a:t>
            </a:r>
          </a:p>
          <a:p>
            <a:pPr marL="171450" indent="-171450">
              <a:buFont typeface="Arial" panose="020B0604020202020204" pitchFamily="34" charset="0"/>
              <a:buChar char="•"/>
            </a:pPr>
            <a:r>
              <a:rPr lang="en-GB" sz="1000" dirty="0" smtClean="0"/>
              <a:t>Rapidly declined as they were expensive to keep and the Church disapproved. </a:t>
            </a:r>
          </a:p>
        </p:txBody>
      </p:sp>
      <p:sp>
        <p:nvSpPr>
          <p:cNvPr id="14" name="AutoShape 2" descr="Image result for Crow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8" name="Picture 4" descr="Image result for Crow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13429" y="1336383"/>
            <a:ext cx="744669" cy="4380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Bishops carto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6148" y="2682782"/>
            <a:ext cx="361950" cy="4984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Knights cartoon"/>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500" r="19500"/>
          <a:stretch/>
        </p:blipFill>
        <p:spPr bwMode="auto">
          <a:xfrm>
            <a:off x="11488163" y="3686458"/>
            <a:ext cx="336863" cy="80628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peasants carto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21578" y="4744717"/>
            <a:ext cx="255545" cy="423183"/>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ular Callout 16"/>
          <p:cNvSpPr/>
          <p:nvPr/>
        </p:nvSpPr>
        <p:spPr>
          <a:xfrm>
            <a:off x="4165174" y="3817649"/>
            <a:ext cx="1608330" cy="1176671"/>
          </a:xfrm>
          <a:prstGeom prst="wedgeRoundRectCallout">
            <a:avLst>
              <a:gd name="adj1" fmla="val -75711"/>
              <a:gd name="adj2" fmla="val -1035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b="1" dirty="0" smtClean="0"/>
              <a:t>Oath of Fealty: </a:t>
            </a:r>
          </a:p>
          <a:p>
            <a:pPr algn="ctr"/>
            <a:r>
              <a:rPr lang="en-GB" sz="1100" dirty="0" smtClean="0"/>
              <a:t>The Oath of Fealty was an oath of loyalty. IT was a promise to serve the Lord and be faithful. IT was a religious act</a:t>
            </a:r>
            <a:endParaRPr lang="en-GB" sz="1100" dirty="0"/>
          </a:p>
        </p:txBody>
      </p:sp>
      <p:sp>
        <p:nvSpPr>
          <p:cNvPr id="39" name="Rounded Rectangle 38"/>
          <p:cNvSpPr/>
          <p:nvPr/>
        </p:nvSpPr>
        <p:spPr>
          <a:xfrm>
            <a:off x="5829548" y="3818113"/>
            <a:ext cx="2230543" cy="295951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GB" sz="1000" dirty="0" smtClean="0"/>
              <a:t>William</a:t>
            </a:r>
            <a:r>
              <a:rPr lang="en-GB" dirty="0" smtClean="0"/>
              <a:t> </a:t>
            </a:r>
            <a:r>
              <a:rPr lang="en-GB" sz="1000" dirty="0" smtClean="0"/>
              <a:t>developed the system to his advantage: </a:t>
            </a:r>
          </a:p>
          <a:p>
            <a:pPr marL="342900" indent="-342900">
              <a:buAutoNum type="arabicPeriod"/>
            </a:pPr>
            <a:r>
              <a:rPr lang="en-GB" sz="1000" dirty="0" smtClean="0"/>
              <a:t>Norman Lords replaced Anglo-Saxons.</a:t>
            </a:r>
          </a:p>
          <a:p>
            <a:pPr marL="342900" indent="-342900">
              <a:buAutoNum type="arabicPeriod"/>
            </a:pPr>
            <a:r>
              <a:rPr lang="en-GB" sz="1000" dirty="0" smtClean="0"/>
              <a:t>The King had far more power. </a:t>
            </a:r>
          </a:p>
          <a:p>
            <a:pPr marL="342900" indent="-342900">
              <a:buAutoNum type="arabicPeriod"/>
            </a:pPr>
            <a:r>
              <a:rPr lang="en-GB" sz="1000" dirty="0" smtClean="0"/>
              <a:t>The peasants were more exploited. </a:t>
            </a:r>
          </a:p>
          <a:p>
            <a:pPr marL="342900" indent="-342900">
              <a:buAutoNum type="arabicPeriod"/>
            </a:pPr>
            <a:endParaRPr lang="en-GB" sz="1000" dirty="0"/>
          </a:p>
          <a:p>
            <a:r>
              <a:rPr lang="en-GB" sz="1000" dirty="0" smtClean="0"/>
              <a:t>The Norman Feudal system was more formal that the Anglo-Saxon system. </a:t>
            </a:r>
          </a:p>
          <a:p>
            <a:r>
              <a:rPr lang="en-GB" sz="1000" dirty="0" smtClean="0"/>
              <a:t>For example the Anglo-Saxon kings had raised armies for their tenants as they were needed. </a:t>
            </a:r>
          </a:p>
          <a:p>
            <a:r>
              <a:rPr lang="en-GB" sz="1000" dirty="0" smtClean="0"/>
              <a:t>This continued but was more formal with knights guaranteeing a certain number of days service. </a:t>
            </a:r>
          </a:p>
        </p:txBody>
      </p:sp>
    </p:spTree>
    <p:extLst>
      <p:ext uri="{BB962C8B-B14F-4D97-AF65-F5344CB8AC3E}">
        <p14:creationId xmlns:p14="http://schemas.microsoft.com/office/powerpoint/2010/main" val="268491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1000"/>
                                        <p:tgtEl>
                                          <p:spTgt spid="35"/>
                                        </p:tgtEl>
                                      </p:cBhvr>
                                    </p:animEffect>
                                    <p:anim calcmode="lin" valueType="num">
                                      <p:cBhvr>
                                        <p:cTn id="36" dur="1000" fill="hold"/>
                                        <p:tgtEl>
                                          <p:spTgt spid="35"/>
                                        </p:tgtEl>
                                        <p:attrNameLst>
                                          <p:attrName>ppt_x</p:attrName>
                                        </p:attrNameLst>
                                      </p:cBhvr>
                                      <p:tavLst>
                                        <p:tav tm="0">
                                          <p:val>
                                            <p:strVal val="#ppt_x"/>
                                          </p:val>
                                        </p:tav>
                                        <p:tav tm="100000">
                                          <p:val>
                                            <p:strVal val="#ppt_x"/>
                                          </p:val>
                                        </p:tav>
                                      </p:tavLst>
                                    </p:anim>
                                    <p:anim calcmode="lin" valueType="num">
                                      <p:cBhvr>
                                        <p:cTn id="3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1000"/>
                                        <p:tgtEl>
                                          <p:spTgt spid="36"/>
                                        </p:tgtEl>
                                      </p:cBhvr>
                                    </p:animEffect>
                                    <p:anim calcmode="lin" valueType="num">
                                      <p:cBhvr>
                                        <p:cTn id="43" dur="1000" fill="hold"/>
                                        <p:tgtEl>
                                          <p:spTgt spid="36"/>
                                        </p:tgtEl>
                                        <p:attrNameLst>
                                          <p:attrName>ppt_x</p:attrName>
                                        </p:attrNameLst>
                                      </p:cBhvr>
                                      <p:tavLst>
                                        <p:tav tm="0">
                                          <p:val>
                                            <p:strVal val="#ppt_x"/>
                                          </p:val>
                                        </p:tav>
                                        <p:tav tm="100000">
                                          <p:val>
                                            <p:strVal val="#ppt_x"/>
                                          </p:val>
                                        </p:tav>
                                      </p:tavLst>
                                    </p:anim>
                                    <p:anim calcmode="lin" valueType="num">
                                      <p:cBhvr>
                                        <p:cTn id="4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000"/>
                                        <p:tgtEl>
                                          <p:spTgt spid="37"/>
                                        </p:tgtEl>
                                      </p:cBhvr>
                                    </p:animEffect>
                                    <p:anim calcmode="lin" valueType="num">
                                      <p:cBhvr>
                                        <p:cTn id="50" dur="1000" fill="hold"/>
                                        <p:tgtEl>
                                          <p:spTgt spid="37"/>
                                        </p:tgtEl>
                                        <p:attrNameLst>
                                          <p:attrName>ppt_x</p:attrName>
                                        </p:attrNameLst>
                                      </p:cBhvr>
                                      <p:tavLst>
                                        <p:tav tm="0">
                                          <p:val>
                                            <p:strVal val="#ppt_x"/>
                                          </p:val>
                                        </p:tav>
                                        <p:tav tm="100000">
                                          <p:val>
                                            <p:strVal val="#ppt_x"/>
                                          </p:val>
                                        </p:tav>
                                      </p:tavLst>
                                    </p:anim>
                                    <p:anim calcmode="lin" valueType="num">
                                      <p:cBhvr>
                                        <p:cTn id="5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5" grpId="0" animBg="1"/>
      <p:bldP spid="34" grpId="0" animBg="1"/>
      <p:bldP spid="35" grpId="0" animBg="1"/>
      <p:bldP spid="36"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srcRect r="3326"/>
          <a:stretch/>
        </p:blipFill>
        <p:spPr>
          <a:xfrm>
            <a:off x="5355772" y="104127"/>
            <a:ext cx="3088918" cy="3180024"/>
          </a:xfrm>
          <a:prstGeom prst="rect">
            <a:avLst/>
          </a:prstGeom>
        </p:spPr>
      </p:pic>
      <p:sp>
        <p:nvSpPr>
          <p:cNvPr id="2" name="Title 1"/>
          <p:cNvSpPr>
            <a:spLocks noGrp="1"/>
          </p:cNvSpPr>
          <p:nvPr>
            <p:ph type="ctrTitle"/>
          </p:nvPr>
        </p:nvSpPr>
        <p:spPr>
          <a:xfrm>
            <a:off x="1503397" y="-2030702"/>
            <a:ext cx="9144000" cy="2387600"/>
          </a:xfrm>
        </p:spPr>
        <p:txBody>
          <a:bodyPr>
            <a:normAutofit/>
          </a:bodyPr>
          <a:lstStyle/>
          <a:p>
            <a:r>
              <a:rPr lang="en-GB" sz="2400" b="1" dirty="0" smtClean="0"/>
              <a:t>Law and Order</a:t>
            </a:r>
            <a:endParaRPr lang="en-GB" sz="2400" b="1" dirty="0"/>
          </a:p>
        </p:txBody>
      </p:sp>
      <p:graphicFrame>
        <p:nvGraphicFramePr>
          <p:cNvPr id="7" name="Table 6"/>
          <p:cNvGraphicFramePr>
            <a:graphicFrameLocks noGrp="1"/>
          </p:cNvGraphicFramePr>
          <p:nvPr>
            <p:extLst/>
          </p:nvPr>
        </p:nvGraphicFramePr>
        <p:xfrm>
          <a:off x="2846232" y="3157777"/>
          <a:ext cx="5682445" cy="3518143"/>
        </p:xfrm>
        <a:graphic>
          <a:graphicData uri="http://schemas.openxmlformats.org/drawingml/2006/table">
            <a:tbl>
              <a:tblPr firstRow="1" bandRow="1">
                <a:tableStyleId>{5940675A-B579-460E-94D1-54222C63F5DA}</a:tableStyleId>
              </a:tblPr>
              <a:tblGrid>
                <a:gridCol w="878626"/>
                <a:gridCol w="4803819"/>
              </a:tblGrid>
              <a:tr h="1087369">
                <a:tc>
                  <a:txBody>
                    <a:bodyPr/>
                    <a:lstStyle/>
                    <a:p>
                      <a:r>
                        <a:rPr lang="en-GB" sz="1050" b="1" dirty="0" smtClean="0"/>
                        <a:t>Kings</a:t>
                      </a:r>
                      <a:r>
                        <a:rPr lang="en-GB" sz="1050" b="1" baseline="0" dirty="0" smtClean="0"/>
                        <a:t> Court</a:t>
                      </a:r>
                      <a:endParaRPr lang="en-GB" sz="1050" b="1" dirty="0"/>
                    </a:p>
                  </a:txBody>
                  <a:tcPr/>
                </a:tc>
                <a:tc>
                  <a:txBody>
                    <a:bodyPr/>
                    <a:lstStyle/>
                    <a:p>
                      <a:pPr marL="171450" indent="-171450">
                        <a:buFont typeface="Arial" panose="020B0604020202020204" pitchFamily="34" charset="0"/>
                        <a:buChar char="•"/>
                      </a:pPr>
                      <a:r>
                        <a:rPr lang="en-GB" sz="1050" b="0" baseline="0" dirty="0" smtClean="0"/>
                        <a:t>The King was the most important person in the justice system this was the same as under the Anglo-Saxons. </a:t>
                      </a:r>
                    </a:p>
                    <a:p>
                      <a:pPr marL="171450" indent="-171450">
                        <a:buFont typeface="Arial" panose="020B0604020202020204" pitchFamily="34" charset="0"/>
                        <a:buChar char="•"/>
                      </a:pPr>
                      <a:r>
                        <a:rPr lang="en-GB" sz="1050" b="0" baseline="0" dirty="0" smtClean="0"/>
                        <a:t>His decisions were binding. </a:t>
                      </a:r>
                    </a:p>
                    <a:p>
                      <a:pPr marL="171450" indent="-171450">
                        <a:buFont typeface="Arial" panose="020B0604020202020204" pitchFamily="34" charset="0"/>
                        <a:buChar char="•"/>
                      </a:pPr>
                      <a:r>
                        <a:rPr lang="en-GB" sz="1050" b="0" baseline="0" dirty="0" smtClean="0"/>
                        <a:t>The King’s court dealt with royal pleas. </a:t>
                      </a:r>
                    </a:p>
                    <a:p>
                      <a:pPr marL="171450" indent="-171450">
                        <a:buFont typeface="Arial" panose="020B0604020202020204" pitchFamily="34" charset="0"/>
                        <a:buChar char="•"/>
                      </a:pPr>
                      <a:r>
                        <a:rPr lang="en-GB" sz="1050" b="0" baseline="0" dirty="0" smtClean="0"/>
                        <a:t>Crimes: The most serious offences, robbery, rape, arson, treason, murder. </a:t>
                      </a:r>
                    </a:p>
                    <a:p>
                      <a:pPr marL="171450" indent="-171450">
                        <a:buFont typeface="Arial" panose="020B0604020202020204" pitchFamily="34" charset="0"/>
                        <a:buChar char="•"/>
                      </a:pPr>
                      <a:r>
                        <a:rPr lang="en-GB" sz="1050" b="0" baseline="0" dirty="0" smtClean="0"/>
                        <a:t>The King could also hear appeals from lower courts. </a:t>
                      </a:r>
                      <a:endParaRPr lang="en-GB" sz="1050" b="0" dirty="0"/>
                    </a:p>
                  </a:txBody>
                  <a:tcPr/>
                </a:tc>
              </a:tr>
              <a:tr h="922803">
                <a:tc>
                  <a:txBody>
                    <a:bodyPr/>
                    <a:lstStyle/>
                    <a:p>
                      <a:r>
                        <a:rPr lang="en-GB" sz="1050" b="1" dirty="0" smtClean="0"/>
                        <a:t>Shire</a:t>
                      </a:r>
                      <a:r>
                        <a:rPr lang="en-GB" sz="1050" b="1" baseline="0" dirty="0" smtClean="0"/>
                        <a:t> Courts</a:t>
                      </a:r>
                      <a:endParaRPr lang="en-GB" sz="1050" b="1" dirty="0"/>
                    </a:p>
                  </a:txBody>
                  <a:tcPr/>
                </a:tc>
                <a:tc>
                  <a:txBody>
                    <a:bodyPr/>
                    <a:lstStyle/>
                    <a:p>
                      <a:pPr marL="171450" indent="-171450">
                        <a:buFont typeface="Arial" panose="020B0604020202020204" pitchFamily="34" charset="0"/>
                        <a:buChar char="•"/>
                      </a:pPr>
                      <a:r>
                        <a:rPr lang="en-GB" sz="1050" dirty="0" smtClean="0"/>
                        <a:t>Anglo Saxon. </a:t>
                      </a:r>
                    </a:p>
                    <a:p>
                      <a:pPr marL="171450" indent="-171450">
                        <a:buFont typeface="Arial" panose="020B0604020202020204" pitchFamily="34" charset="0"/>
                        <a:buChar char="•"/>
                      </a:pPr>
                      <a:r>
                        <a:rPr lang="en-GB" sz="1050" dirty="0" smtClean="0"/>
                        <a:t>Not much change</a:t>
                      </a:r>
                    </a:p>
                    <a:p>
                      <a:pPr marL="171450" indent="-171450">
                        <a:buFont typeface="Arial" panose="020B0604020202020204" pitchFamily="34" charset="0"/>
                        <a:buChar char="•"/>
                      </a:pPr>
                      <a:r>
                        <a:rPr lang="en-GB" sz="1050" dirty="0" smtClean="0"/>
                        <a:t>They now met regularly and were supervised by a sheriff. </a:t>
                      </a:r>
                    </a:p>
                    <a:p>
                      <a:pPr marL="171450" indent="-171450">
                        <a:buFont typeface="Arial" panose="020B0604020202020204" pitchFamily="34" charset="0"/>
                        <a:buChar char="•"/>
                      </a:pPr>
                      <a:r>
                        <a:rPr lang="en-GB" sz="1050" dirty="0" smtClean="0"/>
                        <a:t>The judges were landowners</a:t>
                      </a:r>
                      <a:r>
                        <a:rPr lang="en-GB" sz="1050" baseline="0" dirty="0" smtClean="0"/>
                        <a:t> or sheriffs. </a:t>
                      </a:r>
                    </a:p>
                    <a:p>
                      <a:pPr marL="171450" indent="-171450">
                        <a:buFont typeface="Arial" panose="020B0604020202020204" pitchFamily="34" charset="0"/>
                        <a:buChar char="•"/>
                      </a:pPr>
                      <a:r>
                        <a:rPr lang="en-GB" sz="1050" baseline="0" dirty="0" smtClean="0"/>
                        <a:t>Crimes: They heard disputes over land or theft or violence. </a:t>
                      </a:r>
                      <a:endParaRPr lang="en-GB" sz="1050" dirty="0"/>
                    </a:p>
                  </a:txBody>
                  <a:tcPr/>
                </a:tc>
              </a:tr>
              <a:tr h="889249">
                <a:tc>
                  <a:txBody>
                    <a:bodyPr/>
                    <a:lstStyle/>
                    <a:p>
                      <a:r>
                        <a:rPr lang="en-GB" sz="1050" b="1" dirty="0" smtClean="0"/>
                        <a:t>Hundred</a:t>
                      </a:r>
                      <a:r>
                        <a:rPr lang="en-GB" sz="1050" b="1" baseline="0" dirty="0" smtClean="0"/>
                        <a:t> Courts</a:t>
                      </a:r>
                      <a:endParaRPr lang="en-GB" sz="1050" b="1" dirty="0"/>
                    </a:p>
                  </a:txBody>
                  <a:tcPr/>
                </a:tc>
                <a:tc>
                  <a:txBody>
                    <a:bodyPr/>
                    <a:lstStyle/>
                    <a:p>
                      <a:pPr marL="171450" indent="-171450">
                        <a:buFont typeface="Arial" panose="020B0604020202020204" pitchFamily="34" charset="0"/>
                        <a:buChar char="•"/>
                      </a:pPr>
                      <a:r>
                        <a:rPr lang="en-GB" sz="1050" baseline="0" dirty="0" smtClean="0"/>
                        <a:t>NEW NORMAN IDEA.</a:t>
                      </a:r>
                    </a:p>
                    <a:p>
                      <a:pPr marL="171450" indent="-171450">
                        <a:buFont typeface="Arial" panose="020B0604020202020204" pitchFamily="34" charset="0"/>
                        <a:buChar char="•"/>
                      </a:pPr>
                      <a:r>
                        <a:rPr lang="en-GB" sz="1050" baseline="0" dirty="0" smtClean="0"/>
                        <a:t>Also known as the HONOURIAL COURTS. </a:t>
                      </a:r>
                    </a:p>
                    <a:p>
                      <a:pPr marL="171450" indent="-171450">
                        <a:buFont typeface="Arial" panose="020B0604020202020204" pitchFamily="34" charset="0"/>
                        <a:buChar char="•"/>
                      </a:pPr>
                      <a:r>
                        <a:rPr lang="en-GB" sz="1050" baseline="0" dirty="0" smtClean="0"/>
                        <a:t>They were for the Lord to deal with his tenants. </a:t>
                      </a:r>
                    </a:p>
                    <a:p>
                      <a:pPr marL="171450" indent="-171450">
                        <a:buFont typeface="Arial" panose="020B0604020202020204" pitchFamily="34" charset="0"/>
                        <a:buChar char="•"/>
                      </a:pPr>
                      <a:r>
                        <a:rPr lang="en-GB" sz="1050" baseline="0" dirty="0" smtClean="0"/>
                        <a:t>They supervised property transactions or announced new laws from the King. </a:t>
                      </a:r>
                    </a:p>
                    <a:p>
                      <a:pPr marL="171450" indent="-171450">
                        <a:buFont typeface="Arial" panose="020B0604020202020204" pitchFamily="34" charset="0"/>
                        <a:buChar char="•"/>
                      </a:pPr>
                      <a:r>
                        <a:rPr lang="en-GB" sz="1050" baseline="0" dirty="0" smtClean="0"/>
                        <a:t>The tenants gave the Lord advice. </a:t>
                      </a:r>
                    </a:p>
                  </a:txBody>
                  <a:tcPr/>
                </a:tc>
              </a:tr>
              <a:tr h="616431">
                <a:tc>
                  <a:txBody>
                    <a:bodyPr/>
                    <a:lstStyle/>
                    <a:p>
                      <a:r>
                        <a:rPr lang="en-GB" sz="1050" b="1" dirty="0" smtClean="0"/>
                        <a:t>Manor</a:t>
                      </a:r>
                      <a:r>
                        <a:rPr lang="en-GB" sz="1050" b="1" baseline="0" dirty="0" smtClean="0"/>
                        <a:t> Courts: </a:t>
                      </a:r>
                      <a:endParaRPr lang="en-GB" sz="1050" b="1" dirty="0"/>
                    </a:p>
                  </a:txBody>
                  <a:tcPr/>
                </a:tc>
                <a:tc>
                  <a:txBody>
                    <a:bodyPr/>
                    <a:lstStyle/>
                    <a:p>
                      <a:pPr marL="171450" indent="-171450">
                        <a:buFont typeface="Arial" panose="020B0604020202020204" pitchFamily="34" charset="0"/>
                        <a:buChar char="•"/>
                      </a:pPr>
                      <a:r>
                        <a:rPr lang="en-GB" sz="1050" dirty="0" smtClean="0"/>
                        <a:t>Manor Court was the area of land controlled by the Lord of</a:t>
                      </a:r>
                      <a:r>
                        <a:rPr lang="en-GB" sz="1050" baseline="0" dirty="0" smtClean="0"/>
                        <a:t> the Manor. </a:t>
                      </a:r>
                    </a:p>
                    <a:p>
                      <a:pPr marL="171450" indent="-171450">
                        <a:buFont typeface="Arial" panose="020B0604020202020204" pitchFamily="34" charset="0"/>
                        <a:buChar char="•"/>
                      </a:pPr>
                      <a:r>
                        <a:rPr lang="en-GB" sz="1050" baseline="0" dirty="0" smtClean="0"/>
                        <a:t>Minor court</a:t>
                      </a:r>
                    </a:p>
                    <a:p>
                      <a:pPr marL="171450" indent="-171450">
                        <a:buFont typeface="Arial" panose="020B0604020202020204" pitchFamily="34" charset="0"/>
                        <a:buChar char="•"/>
                      </a:pPr>
                      <a:r>
                        <a:rPr lang="en-GB" sz="1050" baseline="0" dirty="0" smtClean="0"/>
                        <a:t>Dealt with day to life e.g. bad ploughing or labour not being supplied. </a:t>
                      </a:r>
                      <a:endParaRPr lang="en-GB" sz="1050" dirty="0" smtClean="0"/>
                    </a:p>
                  </a:txBody>
                  <a:tcPr/>
                </a:tc>
              </a:tr>
            </a:tbl>
          </a:graphicData>
        </a:graphic>
      </p:graphicFrame>
      <p:sp>
        <p:nvSpPr>
          <p:cNvPr id="10" name="Rounded Rectangle 9"/>
          <p:cNvSpPr/>
          <p:nvPr/>
        </p:nvSpPr>
        <p:spPr>
          <a:xfrm>
            <a:off x="7815446" y="104127"/>
            <a:ext cx="2146823" cy="798667"/>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1050" b="1" dirty="0" smtClean="0"/>
              <a:t>What do I need to know: </a:t>
            </a:r>
          </a:p>
          <a:p>
            <a:pPr marL="171450" indent="-171450">
              <a:buFont typeface="Wingdings" panose="05000000000000000000" pitchFamily="2" charset="2"/>
              <a:buChar char="Ø"/>
            </a:pPr>
            <a:r>
              <a:rPr lang="en-GB" sz="1050" b="1" dirty="0" smtClean="0"/>
              <a:t>The Law courts</a:t>
            </a:r>
          </a:p>
          <a:p>
            <a:pPr marL="171450" indent="-171450">
              <a:buFont typeface="Wingdings" panose="05000000000000000000" pitchFamily="2" charset="2"/>
              <a:buChar char="Ø"/>
            </a:pPr>
            <a:r>
              <a:rPr lang="en-GB" sz="1050" b="1" dirty="0" smtClean="0"/>
              <a:t>Punishments</a:t>
            </a:r>
          </a:p>
          <a:p>
            <a:pPr marL="171450" indent="-171450">
              <a:buFont typeface="Wingdings" panose="05000000000000000000" pitchFamily="2" charset="2"/>
              <a:buChar char="Ø"/>
            </a:pPr>
            <a:r>
              <a:rPr lang="en-GB" sz="1050" b="1" dirty="0" smtClean="0"/>
              <a:t>Trial by ordeal </a:t>
            </a:r>
          </a:p>
          <a:p>
            <a:pPr marL="171450" indent="-171450">
              <a:buFont typeface="Wingdings" panose="05000000000000000000" pitchFamily="2" charset="2"/>
              <a:buChar char="Ø"/>
            </a:pPr>
            <a:r>
              <a:rPr lang="en-GB" sz="1050" b="1" dirty="0" smtClean="0"/>
              <a:t>Law enforcement. </a:t>
            </a:r>
            <a:endParaRPr lang="en-GB" sz="1050" dirty="0"/>
          </a:p>
        </p:txBody>
      </p:sp>
      <p:sp>
        <p:nvSpPr>
          <p:cNvPr id="13" name="Rounded Rectangular Callout 12"/>
          <p:cNvSpPr/>
          <p:nvPr/>
        </p:nvSpPr>
        <p:spPr>
          <a:xfrm>
            <a:off x="204812" y="5331854"/>
            <a:ext cx="2325708" cy="1229931"/>
          </a:xfrm>
          <a:prstGeom prst="wedgeRoundRectCallout">
            <a:avLst>
              <a:gd name="adj1" fmla="val -47967"/>
              <a:gd name="adj2" fmla="val 6077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smtClean="0"/>
              <a:t>Key Words: </a:t>
            </a:r>
          </a:p>
          <a:p>
            <a:pPr marL="171450" indent="-171450">
              <a:buFont typeface="Arial" panose="020B0604020202020204" pitchFamily="34" charset="0"/>
              <a:buChar char="•"/>
            </a:pPr>
            <a:r>
              <a:rPr lang="en-GB" sz="900" dirty="0" smtClean="0"/>
              <a:t>Manorial Court</a:t>
            </a:r>
          </a:p>
          <a:p>
            <a:pPr marL="171450" indent="-171450">
              <a:buFont typeface="Arial" panose="020B0604020202020204" pitchFamily="34" charset="0"/>
              <a:buChar char="•"/>
            </a:pPr>
            <a:r>
              <a:rPr lang="en-GB" sz="900" dirty="0" smtClean="0"/>
              <a:t>Hue and Cry </a:t>
            </a:r>
          </a:p>
          <a:p>
            <a:pPr marL="171450" indent="-171450">
              <a:buFont typeface="Arial" panose="020B0604020202020204" pitchFamily="34" charset="0"/>
              <a:buChar char="•"/>
            </a:pPr>
            <a:r>
              <a:rPr lang="en-GB" sz="900" dirty="0" smtClean="0"/>
              <a:t>Constables</a:t>
            </a:r>
          </a:p>
          <a:p>
            <a:pPr marL="171450" indent="-171450">
              <a:buFont typeface="Arial" panose="020B0604020202020204" pitchFamily="34" charset="0"/>
              <a:buChar char="•"/>
            </a:pPr>
            <a:r>
              <a:rPr lang="en-GB" sz="900" dirty="0" smtClean="0"/>
              <a:t>Tithing</a:t>
            </a:r>
          </a:p>
          <a:p>
            <a:pPr marL="171450" indent="-171450">
              <a:buFont typeface="Arial" panose="020B0604020202020204" pitchFamily="34" charset="0"/>
              <a:buChar char="•"/>
            </a:pPr>
            <a:r>
              <a:rPr lang="en-GB" sz="900" dirty="0" smtClean="0"/>
              <a:t>Oaths</a:t>
            </a:r>
          </a:p>
          <a:p>
            <a:pPr marL="171450" indent="-171450">
              <a:buFont typeface="Arial" panose="020B0604020202020204" pitchFamily="34" charset="0"/>
              <a:buChar char="•"/>
            </a:pPr>
            <a:r>
              <a:rPr lang="en-GB" sz="900" dirty="0" smtClean="0"/>
              <a:t>Watchmen </a:t>
            </a:r>
          </a:p>
          <a:p>
            <a:pPr marL="171450" indent="-171450">
              <a:buFont typeface="Arial" panose="020B0604020202020204" pitchFamily="34" charset="0"/>
              <a:buChar char="•"/>
            </a:pPr>
            <a:r>
              <a:rPr lang="en-GB" sz="900" dirty="0" smtClean="0"/>
              <a:t>Trial by ordeal </a:t>
            </a:r>
          </a:p>
        </p:txBody>
      </p:sp>
      <p:pic>
        <p:nvPicPr>
          <p:cNvPr id="1026" name="Picture 2" descr="Image result for Image of a ke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305" b="25700"/>
          <a:stretch/>
        </p:blipFill>
        <p:spPr bwMode="auto">
          <a:xfrm>
            <a:off x="1247101" y="5731099"/>
            <a:ext cx="972591" cy="4765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srcRect l="57386" t="200" r="4712"/>
          <a:stretch/>
        </p:blipFill>
        <p:spPr>
          <a:xfrm>
            <a:off x="433003" y="3037911"/>
            <a:ext cx="2146258" cy="2137891"/>
          </a:xfrm>
          <a:prstGeom prst="rect">
            <a:avLst/>
          </a:prstGeom>
        </p:spPr>
      </p:pic>
      <p:sp>
        <p:nvSpPr>
          <p:cNvPr id="9" name="Rectangle 8"/>
          <p:cNvSpPr/>
          <p:nvPr/>
        </p:nvSpPr>
        <p:spPr>
          <a:xfrm>
            <a:off x="59160" y="3037911"/>
            <a:ext cx="965915" cy="923330"/>
          </a:xfrm>
          <a:prstGeom prst="rect">
            <a:avLst/>
          </a:prstGeom>
          <a:noFill/>
        </p:spPr>
        <p:txBody>
          <a:bodyPr wrap="square" lIns="91440" tIns="45720" rIns="91440" bIns="45720">
            <a:spAutoFit/>
          </a:bodyPr>
          <a:lstStyle/>
          <a:p>
            <a:pPr algn="ctr"/>
            <a:r>
              <a:rPr lang="en-US"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Types of Court!</a:t>
            </a:r>
            <a:endParaRPr lang="en-US"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8" name="Horizontal Scroll 17"/>
          <p:cNvSpPr/>
          <p:nvPr/>
        </p:nvSpPr>
        <p:spPr>
          <a:xfrm>
            <a:off x="9179446" y="5331854"/>
            <a:ext cx="2893068" cy="1431296"/>
          </a:xfrm>
          <a:prstGeom prst="horizontalScroll">
            <a:avLst>
              <a:gd name="adj" fmla="val 6293"/>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tabLst>
                <a:tab pos="1793875" algn="l"/>
              </a:tabLst>
            </a:pPr>
            <a:r>
              <a:rPr lang="en-GB" sz="1000" dirty="0"/>
              <a:t>Some places had constables to keep an eye on things, but these men </a:t>
            </a:r>
            <a:r>
              <a:rPr lang="en-GB" sz="1000" dirty="0" smtClean="0"/>
              <a:t>only </a:t>
            </a:r>
            <a:r>
              <a:rPr lang="en-GB" sz="1000" dirty="0"/>
              <a:t>had the job for a year. </a:t>
            </a:r>
            <a:endParaRPr lang="en-GB" sz="1000" dirty="0" smtClean="0"/>
          </a:p>
          <a:p>
            <a:pPr marL="285750" indent="-285750">
              <a:buFont typeface="Arial" panose="020B0604020202020204" pitchFamily="34" charset="0"/>
              <a:buChar char="•"/>
              <a:tabLst>
                <a:tab pos="1793875" algn="l"/>
              </a:tabLst>
            </a:pPr>
            <a:r>
              <a:rPr lang="en-GB" sz="1000" dirty="0" smtClean="0"/>
              <a:t>They had the power to arrest people, break up fights and prevent fires. </a:t>
            </a:r>
          </a:p>
          <a:p>
            <a:pPr marL="285750" indent="-285750">
              <a:buFont typeface="Arial" panose="020B0604020202020204" pitchFamily="34" charset="0"/>
              <a:buChar char="•"/>
              <a:tabLst>
                <a:tab pos="1793875" algn="l"/>
              </a:tabLst>
            </a:pPr>
            <a:r>
              <a:rPr lang="en-GB" sz="1000" dirty="0" smtClean="0"/>
              <a:t>They held the key to the Stocks.</a:t>
            </a:r>
          </a:p>
          <a:p>
            <a:pPr marL="285750" indent="-285750">
              <a:buFont typeface="Arial" panose="020B0604020202020204" pitchFamily="34" charset="0"/>
              <a:buChar char="•"/>
              <a:tabLst>
                <a:tab pos="1793875" algn="l"/>
              </a:tabLst>
            </a:pPr>
            <a:r>
              <a:rPr lang="en-GB" sz="1000" dirty="0" smtClean="0"/>
              <a:t>They were not paid much and often had other work to supplement their income. </a:t>
            </a:r>
            <a:endParaRPr lang="en-GB" sz="1000" dirty="0"/>
          </a:p>
        </p:txBody>
      </p:sp>
      <p:sp>
        <p:nvSpPr>
          <p:cNvPr id="19" name="Horizontal Scroll 18"/>
          <p:cNvSpPr/>
          <p:nvPr/>
        </p:nvSpPr>
        <p:spPr>
          <a:xfrm>
            <a:off x="9126436" y="3719825"/>
            <a:ext cx="2955343" cy="1633345"/>
          </a:xfrm>
          <a:prstGeom prst="horizontalScroll">
            <a:avLst>
              <a:gd name="adj" fmla="val 2954"/>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en-GB" sz="1000" dirty="0" smtClean="0"/>
              <a:t>Most towns had a watchman who tried to make sure that people kept to the CURFEW. They were there to prevent crime and catch criminals. </a:t>
            </a:r>
          </a:p>
          <a:p>
            <a:pPr marL="285750" indent="-285750">
              <a:buFont typeface="Arial" panose="020B0604020202020204" pitchFamily="34" charset="0"/>
              <a:buChar char="•"/>
            </a:pPr>
            <a:r>
              <a:rPr lang="en-GB" sz="1000" dirty="0" smtClean="0"/>
              <a:t>They were either volunteers or were given the job as a duty. </a:t>
            </a:r>
          </a:p>
          <a:p>
            <a:pPr marL="285750" indent="-285750">
              <a:buFont typeface="Arial" panose="020B0604020202020204" pitchFamily="34" charset="0"/>
              <a:buChar char="•"/>
            </a:pPr>
            <a:r>
              <a:rPr lang="en-GB" sz="1000" dirty="0" smtClean="0"/>
              <a:t>Many did not take their job seriously and regarded their duty as a chance to drink with friends. </a:t>
            </a:r>
            <a:endParaRPr lang="en-GB" sz="1000" dirty="0"/>
          </a:p>
        </p:txBody>
      </p:sp>
      <p:sp>
        <p:nvSpPr>
          <p:cNvPr id="20" name="Horizontal Scroll 19"/>
          <p:cNvSpPr/>
          <p:nvPr/>
        </p:nvSpPr>
        <p:spPr>
          <a:xfrm>
            <a:off x="9143999" y="2332957"/>
            <a:ext cx="2928515" cy="1343247"/>
          </a:xfrm>
          <a:prstGeom prst="horizontalScroll">
            <a:avLst>
              <a:gd name="adj" fmla="val 2722"/>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en-GB" sz="1000" dirty="0" smtClean="0">
                <a:solidFill>
                  <a:prstClr val="black"/>
                </a:solidFill>
              </a:rPr>
              <a:t>This was a group of 10-12 freemen. </a:t>
            </a:r>
          </a:p>
          <a:p>
            <a:pPr marL="285750" indent="-285750">
              <a:buFont typeface="Arial" panose="020B0604020202020204" pitchFamily="34" charset="0"/>
              <a:buChar char="•"/>
            </a:pPr>
            <a:r>
              <a:rPr lang="en-GB" sz="1000" dirty="0" smtClean="0">
                <a:solidFill>
                  <a:prstClr val="black"/>
                </a:solidFill>
              </a:rPr>
              <a:t>They promised to prevent each other from committing a crime. </a:t>
            </a:r>
          </a:p>
          <a:p>
            <a:pPr marL="285750" indent="-285750">
              <a:buFont typeface="Arial" panose="020B0604020202020204" pitchFamily="34" charset="0"/>
              <a:buChar char="•"/>
            </a:pPr>
            <a:r>
              <a:rPr lang="en-GB" sz="1000" dirty="0" smtClean="0">
                <a:solidFill>
                  <a:prstClr val="black"/>
                </a:solidFill>
              </a:rPr>
              <a:t>If one of them did, they had to reveal the guilty one or risk the whole group being punished, usually by a fine. </a:t>
            </a:r>
          </a:p>
          <a:p>
            <a:pPr marL="285750" indent="-285750">
              <a:buFont typeface="Arial" panose="020B0604020202020204" pitchFamily="34" charset="0"/>
              <a:buChar char="•"/>
            </a:pPr>
            <a:r>
              <a:rPr lang="en-GB" sz="1000" dirty="0" smtClean="0">
                <a:solidFill>
                  <a:prstClr val="black"/>
                </a:solidFill>
              </a:rPr>
              <a:t>However, many guilty men escaped.</a:t>
            </a:r>
          </a:p>
          <a:p>
            <a:pPr marL="285750" indent="-285750">
              <a:buFont typeface="Arial" panose="020B0604020202020204" pitchFamily="34" charset="0"/>
              <a:buChar char="•"/>
            </a:pPr>
            <a:r>
              <a:rPr lang="en-GB" sz="1000" dirty="0" smtClean="0">
                <a:solidFill>
                  <a:prstClr val="black"/>
                </a:solidFill>
              </a:rPr>
              <a:t>Some sought sanctuary in the church. </a:t>
            </a:r>
          </a:p>
        </p:txBody>
      </p:sp>
      <p:sp>
        <p:nvSpPr>
          <p:cNvPr id="21" name="Horizontal Scroll 20"/>
          <p:cNvSpPr/>
          <p:nvPr/>
        </p:nvSpPr>
        <p:spPr>
          <a:xfrm>
            <a:off x="9143999" y="1033073"/>
            <a:ext cx="2974857" cy="1276772"/>
          </a:xfrm>
          <a:prstGeom prst="horizontalScroll">
            <a:avLst>
              <a:gd name="adj" fmla="val 2939"/>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en-GB" sz="1000" dirty="0" smtClean="0"/>
              <a:t>This was the system for catching criminals after an offence occurred. </a:t>
            </a:r>
          </a:p>
          <a:p>
            <a:pPr marL="285750" indent="-285750">
              <a:buFont typeface="Arial" panose="020B0604020202020204" pitchFamily="34" charset="0"/>
              <a:buChar char="•"/>
            </a:pPr>
            <a:r>
              <a:rPr lang="en-GB" sz="1000" dirty="0" smtClean="0"/>
              <a:t>This meant that everyone had a duty to raise the alarm if they saw a crime taking place and everyone who heard the alarm had to help to catch the suspect. If anyone ignored the hue and cry, they would be fined. </a:t>
            </a:r>
            <a:endParaRPr lang="en-GB" sz="1000" dirty="0"/>
          </a:p>
        </p:txBody>
      </p:sp>
      <p:pic>
        <p:nvPicPr>
          <p:cNvPr id="22" name="Picture 21"/>
          <p:cNvPicPr>
            <a:picLocks noChangeAspect="1"/>
          </p:cNvPicPr>
          <p:nvPr/>
        </p:nvPicPr>
        <p:blipFill rotWithShape="1">
          <a:blip r:embed="rId5"/>
          <a:srcRect l="1391" r="1830" b="39323"/>
          <a:stretch/>
        </p:blipFill>
        <p:spPr>
          <a:xfrm>
            <a:off x="199718" y="57721"/>
            <a:ext cx="4652938" cy="1020291"/>
          </a:xfrm>
          <a:prstGeom prst="rect">
            <a:avLst/>
          </a:prstGeom>
        </p:spPr>
      </p:pic>
      <p:sp>
        <p:nvSpPr>
          <p:cNvPr id="25" name="Horizontal Scroll 24"/>
          <p:cNvSpPr/>
          <p:nvPr/>
        </p:nvSpPr>
        <p:spPr>
          <a:xfrm>
            <a:off x="43322" y="2023384"/>
            <a:ext cx="5408243" cy="1053544"/>
          </a:xfrm>
          <a:prstGeom prst="horizontalScroll">
            <a:avLst>
              <a:gd name="adj" fmla="val 7725"/>
            </a:avLst>
          </a:prstGeom>
        </p:spPr>
        <p:style>
          <a:lnRef idx="2">
            <a:schemeClr val="dk1"/>
          </a:lnRef>
          <a:fillRef idx="1">
            <a:schemeClr val="lt1"/>
          </a:fillRef>
          <a:effectRef idx="0">
            <a:schemeClr val="dk1"/>
          </a:effectRef>
          <a:fontRef idx="minor">
            <a:schemeClr val="dk1"/>
          </a:fontRef>
        </p:style>
        <p:txBody>
          <a:bodyPr rtlCol="0" anchor="ctr"/>
          <a:lstStyle/>
          <a:p>
            <a:r>
              <a:rPr lang="en-GB" sz="900" b="1" dirty="0" smtClean="0">
                <a:solidFill>
                  <a:prstClr val="black"/>
                </a:solidFill>
              </a:rPr>
              <a:t>The </a:t>
            </a:r>
            <a:r>
              <a:rPr lang="en-GB" sz="900" b="1" dirty="0" err="1" smtClean="0">
                <a:solidFill>
                  <a:prstClr val="black"/>
                </a:solidFill>
              </a:rPr>
              <a:t>Murdrum</a:t>
            </a:r>
            <a:r>
              <a:rPr lang="en-GB" sz="900" b="1" dirty="0" smtClean="0">
                <a:solidFill>
                  <a:prstClr val="black"/>
                </a:solidFill>
              </a:rPr>
              <a:t> Fine! </a:t>
            </a:r>
          </a:p>
          <a:p>
            <a:r>
              <a:rPr lang="en-GB" sz="900" dirty="0" smtClean="0">
                <a:solidFill>
                  <a:prstClr val="black"/>
                </a:solidFill>
              </a:rPr>
              <a:t>The Normans also introduced a special system to protect themselves from Anglo-Saxon hostility, the MURDRUM FINE!</a:t>
            </a:r>
          </a:p>
          <a:p>
            <a:r>
              <a:rPr lang="en-GB" sz="900" dirty="0" smtClean="0">
                <a:solidFill>
                  <a:prstClr val="black"/>
                </a:solidFill>
              </a:rPr>
              <a:t>If a Norman was killed and their murderer had not been found within 5 days, the hundred (all the local community) would be fined. </a:t>
            </a:r>
          </a:p>
          <a:p>
            <a:r>
              <a:rPr lang="en-GB" sz="900" dirty="0" smtClean="0">
                <a:solidFill>
                  <a:prstClr val="black"/>
                </a:solidFill>
              </a:rPr>
              <a:t>These fines helped to reduce violent acts against the Normans but when attacks did occur, the fines provided valuable income for the King. </a:t>
            </a:r>
          </a:p>
        </p:txBody>
      </p:sp>
      <p:sp>
        <p:nvSpPr>
          <p:cNvPr id="24" name="Rectangle 23"/>
          <p:cNvSpPr/>
          <p:nvPr/>
        </p:nvSpPr>
        <p:spPr>
          <a:xfrm>
            <a:off x="9667431" y="286482"/>
            <a:ext cx="2675769" cy="707886"/>
          </a:xfrm>
          <a:prstGeom prst="rect">
            <a:avLst/>
          </a:prstGeom>
          <a:noFill/>
        </p:spPr>
        <p:txBody>
          <a:bodyPr wrap="square" lIns="91440" tIns="45720" rIns="91440" bIns="45720">
            <a:spAutoFit/>
          </a:bodyPr>
          <a:lstStyle/>
          <a:p>
            <a:pPr algn="ctr"/>
            <a:r>
              <a:rPr lang="en-US" sz="2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How was the law enforced? </a:t>
            </a:r>
            <a:endParaRPr lang="en-US" sz="2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6" name="Rectangle 25"/>
          <p:cNvSpPr/>
          <p:nvPr/>
        </p:nvSpPr>
        <p:spPr>
          <a:xfrm rot="16200000">
            <a:off x="8179134" y="5859770"/>
            <a:ext cx="1318373" cy="400110"/>
          </a:xfrm>
          <a:prstGeom prst="rect">
            <a:avLst/>
          </a:prstGeom>
          <a:noFill/>
        </p:spPr>
        <p:txBody>
          <a:bodyPr wrap="none" lIns="91440" tIns="45720" rIns="91440" bIns="45720">
            <a:spAutoFit/>
          </a:bodyPr>
          <a:lstStyle/>
          <a:p>
            <a:pPr algn="ctr"/>
            <a:r>
              <a:rPr lang="en-US" sz="20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Constables</a:t>
            </a:r>
            <a:endParaRPr lang="en-US" sz="2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8" name="Rectangle 27"/>
          <p:cNvSpPr/>
          <p:nvPr/>
        </p:nvSpPr>
        <p:spPr>
          <a:xfrm rot="16200000">
            <a:off x="8194265" y="4336442"/>
            <a:ext cx="1319592" cy="400110"/>
          </a:xfrm>
          <a:prstGeom prst="rect">
            <a:avLst/>
          </a:prstGeom>
          <a:noFill/>
        </p:spPr>
        <p:txBody>
          <a:bodyPr wrap="none" lIns="91440" tIns="45720" rIns="91440" bIns="45720">
            <a:spAutoFit/>
          </a:bodyPr>
          <a:lstStyle/>
          <a:p>
            <a:pPr algn="ctr"/>
            <a:r>
              <a:rPr lang="en-US" sz="20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Watchmen</a:t>
            </a:r>
            <a:endParaRPr lang="en-US" sz="2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9" name="Rectangle 28"/>
          <p:cNvSpPr/>
          <p:nvPr/>
        </p:nvSpPr>
        <p:spPr>
          <a:xfrm rot="16200000">
            <a:off x="8117813" y="1555021"/>
            <a:ext cx="1542090" cy="400110"/>
          </a:xfrm>
          <a:prstGeom prst="rect">
            <a:avLst/>
          </a:prstGeom>
          <a:noFill/>
        </p:spPr>
        <p:txBody>
          <a:bodyPr wrap="none" lIns="91440" tIns="45720" rIns="91440" bIns="45720">
            <a:spAutoFit/>
          </a:bodyPr>
          <a:lstStyle/>
          <a:p>
            <a:pPr algn="ctr"/>
            <a:r>
              <a:rPr lang="en-US" sz="20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Hue and Cry!</a:t>
            </a:r>
            <a:endParaRPr lang="en-US" sz="2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0" name="Rectangle 29"/>
          <p:cNvSpPr/>
          <p:nvPr/>
        </p:nvSpPr>
        <p:spPr>
          <a:xfrm rot="16200000">
            <a:off x="8384446" y="2755760"/>
            <a:ext cx="987771" cy="400110"/>
          </a:xfrm>
          <a:prstGeom prst="rect">
            <a:avLst/>
          </a:prstGeom>
          <a:noFill/>
        </p:spPr>
        <p:txBody>
          <a:bodyPr wrap="none" lIns="91440" tIns="45720" rIns="91440" bIns="45720">
            <a:spAutoFit/>
          </a:bodyPr>
          <a:lstStyle/>
          <a:p>
            <a:pPr algn="ctr"/>
            <a:r>
              <a:rPr lang="en-US" sz="20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Tithing!</a:t>
            </a:r>
            <a:endParaRPr lang="en-US" sz="2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7" name="Rounded Rectangle 26"/>
          <p:cNvSpPr/>
          <p:nvPr/>
        </p:nvSpPr>
        <p:spPr>
          <a:xfrm>
            <a:off x="59159" y="1078011"/>
            <a:ext cx="1673847" cy="87212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GB" sz="800" dirty="0" smtClean="0"/>
              <a:t>A suspected person was strapped to a chair and thrown into a lake. If they sank they were innocent; if they floated they were guilty, and then they were executed. The accused died in any case, by drowning or execution. </a:t>
            </a:r>
            <a:endParaRPr lang="en-GB" sz="800" dirty="0"/>
          </a:p>
        </p:txBody>
      </p:sp>
      <p:sp>
        <p:nvSpPr>
          <p:cNvPr id="32" name="Rounded Rectangle 31"/>
          <p:cNvSpPr/>
          <p:nvPr/>
        </p:nvSpPr>
        <p:spPr>
          <a:xfrm>
            <a:off x="1772898" y="1060469"/>
            <a:ext cx="1816143" cy="93999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GB" sz="800" dirty="0" smtClean="0"/>
              <a:t>This involved a person putting their arm into a cauldron of building water or holding a red hot iron bar and walking 3 paces. The wound was bandaged and if it started to heal after 3 days the person was innocent; if it did not they were guilty. </a:t>
            </a:r>
            <a:endParaRPr lang="en-GB" sz="800" dirty="0"/>
          </a:p>
        </p:txBody>
      </p:sp>
      <p:sp>
        <p:nvSpPr>
          <p:cNvPr id="33" name="Rounded Rectangle 32"/>
          <p:cNvSpPr/>
          <p:nvPr/>
        </p:nvSpPr>
        <p:spPr>
          <a:xfrm>
            <a:off x="3659322" y="1060470"/>
            <a:ext cx="1792244" cy="93999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GB" sz="800" dirty="0" smtClean="0"/>
              <a:t>This was introduced by the Normans! </a:t>
            </a:r>
          </a:p>
          <a:p>
            <a:r>
              <a:rPr lang="en-GB" sz="800" dirty="0" smtClean="0"/>
              <a:t>NEW!  If a nobleman was accused of a crime he would fight his accuser and whoever won the fight was thought to be right. The loser was wrong and was also usually dead by the end of the fight. </a:t>
            </a:r>
            <a:endParaRPr lang="en-GB" sz="800" dirty="0"/>
          </a:p>
        </p:txBody>
      </p:sp>
    </p:spTree>
    <p:extLst>
      <p:ext uri="{BB962C8B-B14F-4D97-AF65-F5344CB8AC3E}">
        <p14:creationId xmlns:p14="http://schemas.microsoft.com/office/powerpoint/2010/main" val="341593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Image result for Inheritance la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1685" y="151692"/>
            <a:ext cx="1451056" cy="7006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503397" y="-2030702"/>
            <a:ext cx="9144000" cy="2387600"/>
          </a:xfrm>
        </p:spPr>
        <p:txBody>
          <a:bodyPr>
            <a:normAutofit/>
          </a:bodyPr>
          <a:lstStyle/>
          <a:p>
            <a:r>
              <a:rPr lang="en-GB" sz="2400" b="1" dirty="0" smtClean="0"/>
              <a:t>The Domesday Survey and Tax!</a:t>
            </a:r>
            <a:endParaRPr lang="en-GB" sz="2400" b="1" dirty="0"/>
          </a:p>
        </p:txBody>
      </p:sp>
      <p:sp>
        <p:nvSpPr>
          <p:cNvPr id="10" name="Rounded Rectangle 9"/>
          <p:cNvSpPr/>
          <p:nvPr/>
        </p:nvSpPr>
        <p:spPr>
          <a:xfrm>
            <a:off x="8157992" y="105269"/>
            <a:ext cx="3872318" cy="823800"/>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1050" b="1" dirty="0" smtClean="0"/>
              <a:t>What do I need to know:</a:t>
            </a:r>
          </a:p>
          <a:p>
            <a:pPr marL="171450" indent="-171450">
              <a:buFont typeface="Arial" panose="020B0604020202020204" pitchFamily="34" charset="0"/>
              <a:buChar char="•"/>
            </a:pPr>
            <a:r>
              <a:rPr lang="en-GB" sz="1050" b="1" dirty="0" smtClean="0"/>
              <a:t> Why William ordered the survey</a:t>
            </a:r>
          </a:p>
          <a:p>
            <a:pPr marL="171450" indent="-171450">
              <a:buFont typeface="Arial" panose="020B0604020202020204" pitchFamily="34" charset="0"/>
              <a:buChar char="•"/>
            </a:pPr>
            <a:r>
              <a:rPr lang="en-GB" sz="1050" b="1" dirty="0" smtClean="0"/>
              <a:t>Compare life in England in 1066 and 1086 </a:t>
            </a:r>
          </a:p>
          <a:p>
            <a:pPr marL="171450" indent="-171450">
              <a:buFont typeface="Arial" panose="020B0604020202020204" pitchFamily="34" charset="0"/>
              <a:buChar char="•"/>
            </a:pPr>
            <a:r>
              <a:rPr lang="en-GB" sz="1050" b="1" dirty="0" smtClean="0"/>
              <a:t>Evaluate the impact of the Normans on landholding. </a:t>
            </a:r>
          </a:p>
          <a:p>
            <a:pPr marL="171450" indent="-171450">
              <a:buFont typeface="Arial" panose="020B0604020202020204" pitchFamily="34" charset="0"/>
              <a:buChar char="•"/>
            </a:pPr>
            <a:r>
              <a:rPr lang="en-GB" sz="1050" b="1" dirty="0" smtClean="0"/>
              <a:t>Understand inheritance laws. </a:t>
            </a:r>
          </a:p>
        </p:txBody>
      </p:sp>
      <p:sp>
        <p:nvSpPr>
          <p:cNvPr id="13" name="Rounded Rectangular Callout 12"/>
          <p:cNvSpPr/>
          <p:nvPr/>
        </p:nvSpPr>
        <p:spPr>
          <a:xfrm>
            <a:off x="4110663" y="5194221"/>
            <a:ext cx="1253128" cy="1472181"/>
          </a:xfrm>
          <a:prstGeom prst="wedgeRoundRectCallout">
            <a:avLst>
              <a:gd name="adj1" fmla="val -47967"/>
              <a:gd name="adj2" fmla="val 6077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000" b="1" dirty="0" smtClean="0"/>
              <a:t>Key Words: </a:t>
            </a:r>
          </a:p>
          <a:p>
            <a:pPr marL="171450" indent="-171450">
              <a:buFont typeface="Arial" panose="020B0604020202020204" pitchFamily="34" charset="0"/>
              <a:buChar char="•"/>
            </a:pPr>
            <a:r>
              <a:rPr lang="en-GB" sz="1000" dirty="0" smtClean="0"/>
              <a:t>Patronage</a:t>
            </a:r>
          </a:p>
          <a:p>
            <a:pPr marL="171450" indent="-171450">
              <a:buFont typeface="Arial" panose="020B0604020202020204" pitchFamily="34" charset="0"/>
              <a:buChar char="•"/>
            </a:pPr>
            <a:r>
              <a:rPr lang="en-GB" sz="1000" dirty="0" smtClean="0"/>
              <a:t>Primogeniture</a:t>
            </a:r>
          </a:p>
          <a:p>
            <a:pPr marL="171450" indent="-171450">
              <a:buFont typeface="Arial" panose="020B0604020202020204" pitchFamily="34" charset="0"/>
              <a:buChar char="•"/>
            </a:pPr>
            <a:r>
              <a:rPr lang="en-GB" sz="1000" dirty="0" smtClean="0"/>
              <a:t>Feudal incidents</a:t>
            </a:r>
          </a:p>
          <a:p>
            <a:pPr marL="171450" indent="-171450">
              <a:buFont typeface="Arial" panose="020B0604020202020204" pitchFamily="34" charset="0"/>
              <a:buChar char="•"/>
            </a:pPr>
            <a:r>
              <a:rPr lang="en-GB" sz="1000" dirty="0" smtClean="0"/>
              <a:t>Writs</a:t>
            </a:r>
          </a:p>
        </p:txBody>
      </p:sp>
      <p:pic>
        <p:nvPicPr>
          <p:cNvPr id="1026" name="Picture 2" descr="Image result for Image of a ke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305" b="25700"/>
          <a:stretch/>
        </p:blipFill>
        <p:spPr bwMode="auto">
          <a:xfrm rot="21349160" flipV="1">
            <a:off x="4681890" y="6313807"/>
            <a:ext cx="509833" cy="3186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7976" y="-17585"/>
            <a:ext cx="3381824" cy="338554"/>
          </a:xfrm>
          <a:prstGeom prst="rect">
            <a:avLst/>
          </a:prstGeom>
          <a:noFill/>
        </p:spPr>
        <p:txBody>
          <a:bodyPr wrap="none" lIns="91440" tIns="45720" rIns="91440" bIns="45720">
            <a:spAutoFit/>
          </a:bodyPr>
          <a:lstStyle/>
          <a:p>
            <a:pPr algn="ctr"/>
            <a:r>
              <a:rPr lang="en-US" sz="1600" dirty="0" smtClean="0">
                <a:ln w="0"/>
                <a:effectLst>
                  <a:outerShdw blurRad="38100" dist="19050" dir="2700000" algn="tl" rotWithShape="0">
                    <a:schemeClr val="dk1">
                      <a:alpha val="40000"/>
                    </a:schemeClr>
                  </a:outerShdw>
                </a:effectLst>
              </a:rPr>
              <a:t>How difference was inheritance Law?  </a:t>
            </a:r>
            <a:endParaRPr lang="en-US" sz="1600" b="0" cap="none" spc="0" dirty="0">
              <a:ln w="0"/>
              <a:solidFill>
                <a:schemeClr val="tx1"/>
              </a:solidFill>
              <a:effectLst>
                <a:outerShdw blurRad="38100" dist="19050" dir="2700000" algn="tl" rotWithShape="0">
                  <a:schemeClr val="dk1">
                    <a:alpha val="40000"/>
                  </a:schemeClr>
                </a:outerShdw>
              </a:effectLst>
            </a:endParaRPr>
          </a:p>
        </p:txBody>
      </p:sp>
      <p:sp>
        <p:nvSpPr>
          <p:cNvPr id="12" name="Up Ribbon 11"/>
          <p:cNvSpPr/>
          <p:nvPr/>
        </p:nvSpPr>
        <p:spPr>
          <a:xfrm>
            <a:off x="4268308" y="328237"/>
            <a:ext cx="3791783" cy="827327"/>
          </a:xfrm>
          <a:prstGeom prst="ribbon2">
            <a:avLst>
              <a:gd name="adj1" fmla="val 16667"/>
              <a:gd name="adj2" fmla="val 75000"/>
            </a:avLst>
          </a:prstGeom>
        </p:spPr>
        <p:style>
          <a:lnRef idx="2">
            <a:schemeClr val="dk1"/>
          </a:lnRef>
          <a:fillRef idx="1">
            <a:schemeClr val="lt1"/>
          </a:fillRef>
          <a:effectRef idx="0">
            <a:schemeClr val="dk1"/>
          </a:effectRef>
          <a:fontRef idx="minor">
            <a:schemeClr val="dk1"/>
          </a:fontRef>
        </p:style>
        <p:txBody>
          <a:bodyPr rtlCol="0" anchor="ctr"/>
          <a:lstStyle/>
          <a:p>
            <a:r>
              <a:rPr lang="en-GB" sz="1200" dirty="0" smtClean="0"/>
              <a:t>Domesday Survey- how and why William survey the country to keep the money flowing in. </a:t>
            </a:r>
            <a:endParaRPr lang="en-GB" sz="1200" dirty="0"/>
          </a:p>
        </p:txBody>
      </p:sp>
      <p:sp>
        <p:nvSpPr>
          <p:cNvPr id="14" name="AutoShape 2" descr="Image result for Crow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3" name="Table 2"/>
          <p:cNvGraphicFramePr>
            <a:graphicFrameLocks noGrp="1"/>
          </p:cNvGraphicFramePr>
          <p:nvPr>
            <p:extLst/>
          </p:nvPr>
        </p:nvGraphicFramePr>
        <p:xfrm>
          <a:off x="105926" y="929068"/>
          <a:ext cx="3503849" cy="4852537"/>
        </p:xfrm>
        <a:graphic>
          <a:graphicData uri="http://schemas.openxmlformats.org/drawingml/2006/table">
            <a:tbl>
              <a:tblPr firstRow="1" bandRow="1">
                <a:tableStyleId>{5940675A-B579-460E-94D1-54222C63F5DA}</a:tableStyleId>
              </a:tblPr>
              <a:tblGrid>
                <a:gridCol w="1282964"/>
                <a:gridCol w="2220885"/>
              </a:tblGrid>
              <a:tr h="292930">
                <a:tc>
                  <a:txBody>
                    <a:bodyPr/>
                    <a:lstStyle/>
                    <a:p>
                      <a:r>
                        <a:rPr lang="en-GB" sz="1400" b="1" dirty="0" smtClean="0"/>
                        <a:t>Anglo-Saxon</a:t>
                      </a:r>
                      <a:endParaRPr lang="en-GB" sz="1400" b="1" dirty="0"/>
                    </a:p>
                  </a:txBody>
                  <a:tcPr/>
                </a:tc>
                <a:tc>
                  <a:txBody>
                    <a:bodyPr/>
                    <a:lstStyle/>
                    <a:p>
                      <a:pPr marL="0" indent="0">
                        <a:buFont typeface="Arial" panose="020B0604020202020204" pitchFamily="34" charset="0"/>
                        <a:buNone/>
                      </a:pPr>
                      <a:r>
                        <a:rPr lang="en-GB" sz="1400" b="1" dirty="0" smtClean="0"/>
                        <a:t>Normans</a:t>
                      </a:r>
                      <a:endParaRPr lang="en-GB" sz="1400" b="1" dirty="0"/>
                    </a:p>
                  </a:txBody>
                  <a:tcPr/>
                </a:tc>
              </a:tr>
              <a:tr h="4547737">
                <a:tc>
                  <a:txBody>
                    <a:bodyPr/>
                    <a:lstStyle/>
                    <a:p>
                      <a:pPr marL="285750" indent="-285750">
                        <a:buFont typeface="Arial" panose="020B0604020202020204" pitchFamily="34" charset="0"/>
                        <a:buChar char="•"/>
                      </a:pPr>
                      <a:r>
                        <a:rPr lang="en-GB" sz="1050" dirty="0" smtClean="0"/>
                        <a:t>Under</a:t>
                      </a:r>
                      <a:r>
                        <a:rPr lang="en-GB" sz="1050" baseline="0" dirty="0" smtClean="0"/>
                        <a:t> the Anglo-Saxons, property and land was divided between all the sons. </a:t>
                      </a:r>
                      <a:endParaRPr lang="en-GB" sz="1050" dirty="0"/>
                    </a:p>
                  </a:txBody>
                  <a:tcPr/>
                </a:tc>
                <a:tc>
                  <a:txBody>
                    <a:bodyPr/>
                    <a:lstStyle/>
                    <a:p>
                      <a:pPr marL="171450" indent="-171450">
                        <a:buFont typeface="Arial" panose="020B0604020202020204" pitchFamily="34" charset="0"/>
                        <a:buChar char="•"/>
                      </a:pPr>
                      <a:r>
                        <a:rPr lang="en-GB" sz="1050" baseline="0" dirty="0" smtClean="0"/>
                        <a:t>The Normans changed this and property was passed on intact to the eldest son. </a:t>
                      </a:r>
                    </a:p>
                    <a:p>
                      <a:pPr marL="171450" indent="-171450">
                        <a:buFont typeface="Arial" panose="020B0604020202020204" pitchFamily="34" charset="0"/>
                        <a:buChar char="•"/>
                      </a:pPr>
                      <a:r>
                        <a:rPr lang="en-GB" sz="1050" baseline="0" dirty="0" smtClean="0"/>
                        <a:t>This is known as </a:t>
                      </a:r>
                      <a:r>
                        <a:rPr lang="en-GB" sz="1050" b="1" baseline="0" dirty="0" smtClean="0"/>
                        <a:t>Primogeniture. </a:t>
                      </a:r>
                    </a:p>
                    <a:p>
                      <a:pPr marL="171450" indent="-171450">
                        <a:buFont typeface="Arial" panose="020B0604020202020204" pitchFamily="34" charset="0"/>
                        <a:buChar char="•"/>
                      </a:pPr>
                      <a:r>
                        <a:rPr lang="en-GB" sz="1050" baseline="0" dirty="0" smtClean="0"/>
                        <a:t>This meant that the Normans were able to keep large estates of land and maintain power effectively.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dirty="0" smtClean="0"/>
                        <a:t>Primogeniture meant that younger brothers and sisters could be left with nothing after their father’s death.</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dirty="0" smtClean="0"/>
                        <a:t>The Lord could then keep the land, grant it away as a gift or sell it off.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dirty="0" smtClean="0"/>
                        <a:t>If a tenant died before their heir was of age, the Lord could take the land temporarily!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dirty="0" smtClean="0"/>
                        <a:t>These</a:t>
                      </a:r>
                      <a:r>
                        <a:rPr lang="en-GB" sz="1050" baseline="0" dirty="0" smtClean="0"/>
                        <a:t> laws were known as FEUDAL INCIDENTS and gave a totally new source of money and power for the king and the elite. IT meant the lords had continuing control of how much their tenants lands descended from one generation to another. </a:t>
                      </a:r>
                      <a:endParaRPr lang="en-GB" sz="1050" dirty="0" smtClean="0"/>
                    </a:p>
                  </a:txBody>
                  <a:tcPr/>
                </a:tc>
              </a:tr>
            </a:tbl>
          </a:graphicData>
        </a:graphic>
      </p:graphicFrame>
      <p:sp>
        <p:nvSpPr>
          <p:cNvPr id="33" name="Rectangle 32"/>
          <p:cNvSpPr/>
          <p:nvPr/>
        </p:nvSpPr>
        <p:spPr>
          <a:xfrm>
            <a:off x="8345131" y="976002"/>
            <a:ext cx="3131251" cy="369332"/>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The Domesday Survey!</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18" name="10-Point Star 17"/>
          <p:cNvSpPr/>
          <p:nvPr/>
        </p:nvSpPr>
        <p:spPr>
          <a:xfrm>
            <a:off x="155575" y="5768276"/>
            <a:ext cx="3931247" cy="1079900"/>
          </a:xfrm>
          <a:prstGeom prst="star1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dirty="0" smtClean="0"/>
              <a:t>William II abused this system, causing a lot of complaints. Therefore, the coronation charter of Henry I promised that he would act in a just and lawful manner. </a:t>
            </a:r>
            <a:endParaRPr lang="en-GB" sz="1200" dirty="0"/>
          </a:p>
        </p:txBody>
      </p:sp>
      <p:sp>
        <p:nvSpPr>
          <p:cNvPr id="19" name="Flowchart: Alternate Process 18"/>
          <p:cNvSpPr/>
          <p:nvPr/>
        </p:nvSpPr>
        <p:spPr>
          <a:xfrm>
            <a:off x="4773968" y="1293154"/>
            <a:ext cx="7353354" cy="1911616"/>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tabLst>
                <a:tab pos="2063750" algn="l"/>
              </a:tabLst>
            </a:pPr>
            <a:r>
              <a:rPr lang="en-GB" sz="1100" dirty="0" smtClean="0"/>
              <a:t>In 1085 William asked officials to conduct a survey of all property and resources in England.  </a:t>
            </a:r>
          </a:p>
          <a:p>
            <a:pPr marL="285750" indent="-285750">
              <a:buFont typeface="Arial" panose="020B0604020202020204" pitchFamily="34" charset="0"/>
              <a:buChar char="•"/>
              <a:tabLst>
                <a:tab pos="2063750" algn="l"/>
              </a:tabLst>
            </a:pPr>
            <a:r>
              <a:rPr lang="en-GB" sz="1100" dirty="0" smtClean="0"/>
              <a:t>It was a massive undertaking which was completed in less than a year. </a:t>
            </a:r>
          </a:p>
          <a:p>
            <a:pPr marL="285750" indent="-285750">
              <a:buFont typeface="Arial" panose="020B0604020202020204" pitchFamily="34" charset="0"/>
              <a:buChar char="•"/>
              <a:tabLst>
                <a:tab pos="2063750" algn="l"/>
              </a:tabLst>
            </a:pPr>
            <a:r>
              <a:rPr lang="en-GB" sz="1100" dirty="0" smtClean="0"/>
              <a:t>The resulting document is one of the best sources we have about Norman England. </a:t>
            </a:r>
          </a:p>
          <a:p>
            <a:pPr marL="285750" indent="-285750">
              <a:buFont typeface="Arial" panose="020B0604020202020204" pitchFamily="34" charset="0"/>
              <a:buChar char="•"/>
              <a:tabLst>
                <a:tab pos="2063750" algn="l"/>
              </a:tabLst>
            </a:pPr>
            <a:r>
              <a:rPr lang="en-GB" sz="1100" dirty="0" smtClean="0"/>
              <a:t>The Norman Conquest had completely changed the ownership of land in England. Since 1066 people had died or land had been sold and land disputes were common. </a:t>
            </a:r>
          </a:p>
          <a:p>
            <a:pPr marL="285750" indent="-285750">
              <a:buFont typeface="Arial" panose="020B0604020202020204" pitchFamily="34" charset="0"/>
              <a:buChar char="•"/>
              <a:tabLst>
                <a:tab pos="2063750" algn="l"/>
              </a:tabLst>
            </a:pPr>
            <a:r>
              <a:rPr lang="en-GB" sz="1100" dirty="0" smtClean="0"/>
              <a:t>They took up court time and caused unrest.  A thorough survey would reveal exactly who owned what and how that had changed since 1066. </a:t>
            </a:r>
          </a:p>
          <a:p>
            <a:pPr marL="285750" indent="-285750">
              <a:buFont typeface="Arial" panose="020B0604020202020204" pitchFamily="34" charset="0"/>
              <a:buChar char="•"/>
              <a:tabLst>
                <a:tab pos="2063750" algn="l"/>
              </a:tabLst>
            </a:pPr>
            <a:r>
              <a:rPr lang="en-GB" sz="1100" dirty="0" smtClean="0"/>
              <a:t>Even more importantly it would allow William to change rents and tax people more efficiently. </a:t>
            </a:r>
          </a:p>
          <a:p>
            <a:pPr marL="285750" indent="-285750">
              <a:buFont typeface="Arial" panose="020B0604020202020204" pitchFamily="34" charset="0"/>
              <a:buChar char="•"/>
              <a:tabLst>
                <a:tab pos="2063750" algn="l"/>
              </a:tabLst>
            </a:pPr>
            <a:r>
              <a:rPr lang="en-GB" sz="1100" dirty="0" smtClean="0"/>
              <a:t>When it was presented to the King at Salisbury on 1</a:t>
            </a:r>
            <a:r>
              <a:rPr lang="en-GB" sz="1100" baseline="30000" dirty="0" smtClean="0"/>
              <a:t>st</a:t>
            </a:r>
            <a:r>
              <a:rPr lang="en-GB" sz="1100" dirty="0" smtClean="0"/>
              <a:t> August 1086, the most important tenants were made to swear loyalty to the King. The final survey as we have it today was completed by William’s son, William Rufus. </a:t>
            </a:r>
            <a:endParaRPr lang="en-GB" sz="1100" dirty="0"/>
          </a:p>
        </p:txBody>
      </p:sp>
      <p:pic>
        <p:nvPicPr>
          <p:cNvPr id="21" name="Picture 2" descr="Image result for Domesday surve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9055"/>
          <a:stretch/>
        </p:blipFill>
        <p:spPr bwMode="auto">
          <a:xfrm>
            <a:off x="3706787" y="1329522"/>
            <a:ext cx="970169" cy="19487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6359" y="231589"/>
            <a:ext cx="2863361" cy="646331"/>
          </a:xfrm>
          <a:prstGeom prst="rect">
            <a:avLst/>
          </a:prstGeom>
          <a:noFill/>
        </p:spPr>
        <p:txBody>
          <a:bodyPr wrap="square" rtlCol="0">
            <a:spAutoFit/>
          </a:bodyPr>
          <a:lstStyle/>
          <a:p>
            <a:r>
              <a:rPr lang="en-GB" sz="1200" dirty="0" smtClean="0"/>
              <a:t>The traditions of inheritance changed under the Normans so that the king had more direct control. </a:t>
            </a:r>
            <a:endParaRPr lang="en-GB" sz="1200" dirty="0"/>
          </a:p>
        </p:txBody>
      </p:sp>
      <p:pic>
        <p:nvPicPr>
          <p:cNvPr id="23" name="Picture 2" descr="Image result for Inheritance la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066" y="4483404"/>
            <a:ext cx="1559462" cy="1077726"/>
          </a:xfrm>
          <a:prstGeom prst="rect">
            <a:avLst/>
          </a:prstGeom>
          <a:noFill/>
          <a:extLst>
            <a:ext uri="{909E8E84-426E-40DD-AFC4-6F175D3DCCD1}">
              <a14:hiddenFill xmlns:a14="http://schemas.microsoft.com/office/drawing/2010/main">
                <a:solidFill>
                  <a:srgbClr val="FFFFFF"/>
                </a:solidFill>
              </a14:hiddenFill>
            </a:ext>
          </a:extLst>
        </p:spPr>
      </p:pic>
      <p:sp>
        <p:nvSpPr>
          <p:cNvPr id="24" name="Horizontal Scroll 23"/>
          <p:cNvSpPr/>
          <p:nvPr/>
        </p:nvSpPr>
        <p:spPr>
          <a:xfrm>
            <a:off x="3719818" y="3501919"/>
            <a:ext cx="2233066" cy="1713180"/>
          </a:xfrm>
          <a:prstGeom prst="horizontalScroll">
            <a:avLst>
              <a:gd name="adj" fmla="val 573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000" dirty="0" smtClean="0"/>
              <a:t>In 1085, William faced the threat of invasion from Danish Vikings and the Count of Flanders, so he called a Council of War in Gloucester. He needed to enforce a geld (tax) to pay for his army.  He ordered an inventory to be drawn up in order to help him raise the tax. </a:t>
            </a:r>
            <a:endParaRPr lang="en-GB" sz="1000" dirty="0"/>
          </a:p>
        </p:txBody>
      </p:sp>
      <p:sp>
        <p:nvSpPr>
          <p:cNvPr id="26" name="Title 1"/>
          <p:cNvSpPr txBox="1">
            <a:spLocks/>
          </p:cNvSpPr>
          <p:nvPr/>
        </p:nvSpPr>
        <p:spPr>
          <a:xfrm>
            <a:off x="9782722" y="4568458"/>
            <a:ext cx="2485797" cy="6776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100" b="1" dirty="0" smtClean="0"/>
              <a:t>What can we learn from the Domesday about differences between Anglo-Saxon and Norman England? </a:t>
            </a:r>
            <a:endParaRPr lang="en-GB" sz="1100" b="1" dirty="0"/>
          </a:p>
        </p:txBody>
      </p:sp>
      <p:sp>
        <p:nvSpPr>
          <p:cNvPr id="27" name="Horizontal Scroll 26"/>
          <p:cNvSpPr/>
          <p:nvPr/>
        </p:nvSpPr>
        <p:spPr>
          <a:xfrm>
            <a:off x="6071210" y="3792983"/>
            <a:ext cx="1253055" cy="1256784"/>
          </a:xfrm>
          <a:prstGeom prst="horizontalScroll">
            <a:avLst>
              <a:gd name="adj" fmla="val 602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000" dirty="0" smtClean="0"/>
              <a:t>The Survey was suggested in 1085 and carried out in 1086. It was only written in a book in the time of William II. </a:t>
            </a:r>
            <a:endParaRPr lang="en-GB" sz="1000" dirty="0"/>
          </a:p>
        </p:txBody>
      </p:sp>
      <p:sp>
        <p:nvSpPr>
          <p:cNvPr id="28" name="Title 1"/>
          <p:cNvSpPr txBox="1">
            <a:spLocks/>
          </p:cNvSpPr>
          <p:nvPr/>
        </p:nvSpPr>
        <p:spPr>
          <a:xfrm>
            <a:off x="2536953" y="2467421"/>
            <a:ext cx="8480561"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400" b="1" dirty="0" smtClean="0"/>
              <a:t>When did the survey </a:t>
            </a:r>
          </a:p>
          <a:p>
            <a:r>
              <a:rPr lang="en-GB" sz="1400" b="1" dirty="0" smtClean="0"/>
              <a:t>become a book?</a:t>
            </a:r>
            <a:endParaRPr lang="en-GB" sz="1400" b="1" dirty="0"/>
          </a:p>
        </p:txBody>
      </p:sp>
      <p:sp>
        <p:nvSpPr>
          <p:cNvPr id="29" name="Horizontal Scroll 28"/>
          <p:cNvSpPr/>
          <p:nvPr/>
        </p:nvSpPr>
        <p:spPr>
          <a:xfrm>
            <a:off x="7366887" y="3658395"/>
            <a:ext cx="1964102" cy="1375649"/>
          </a:xfrm>
          <a:prstGeom prst="horizontalScroll">
            <a:avLst>
              <a:gd name="adj" fmla="val 439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000" dirty="0" smtClean="0"/>
              <a:t>The survey became known as Domesday which means ‘day of judgement’. The term was only used in the 12</a:t>
            </a:r>
            <a:r>
              <a:rPr lang="en-GB" sz="1000" baseline="30000" dirty="0" smtClean="0"/>
              <a:t>th</a:t>
            </a:r>
            <a:r>
              <a:rPr lang="en-GB" sz="1000" dirty="0" smtClean="0"/>
              <a:t> century because by then the legal authority of the Survey was seen as being equal to that of God’s on judgement day. </a:t>
            </a:r>
            <a:endParaRPr lang="en-GB" sz="1000" dirty="0"/>
          </a:p>
        </p:txBody>
      </p:sp>
      <p:sp>
        <p:nvSpPr>
          <p:cNvPr id="31" name="Title 1"/>
          <p:cNvSpPr txBox="1">
            <a:spLocks/>
          </p:cNvSpPr>
          <p:nvPr/>
        </p:nvSpPr>
        <p:spPr>
          <a:xfrm>
            <a:off x="4183956" y="2426907"/>
            <a:ext cx="8480561"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400" b="1" dirty="0" smtClean="0"/>
              <a:t>What does Domesday</a:t>
            </a:r>
          </a:p>
          <a:p>
            <a:r>
              <a:rPr lang="en-GB" sz="1400" b="1" dirty="0" smtClean="0"/>
              <a:t> mean?</a:t>
            </a:r>
            <a:endParaRPr lang="en-GB" sz="1400" b="1" dirty="0"/>
          </a:p>
        </p:txBody>
      </p:sp>
      <p:sp>
        <p:nvSpPr>
          <p:cNvPr id="32" name="Horizontal Scroll 31"/>
          <p:cNvSpPr/>
          <p:nvPr/>
        </p:nvSpPr>
        <p:spPr>
          <a:xfrm>
            <a:off x="5455208" y="5634942"/>
            <a:ext cx="1697121" cy="1191849"/>
          </a:xfrm>
          <a:prstGeom prst="horizontalScroll">
            <a:avLst>
              <a:gd name="adj" fmla="val 609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000" dirty="0" smtClean="0"/>
              <a:t>It tell us who owned the land but also sheds light on England’s population and how much wealth that population did or did not have. </a:t>
            </a:r>
            <a:endParaRPr lang="en-GB" sz="1000" dirty="0"/>
          </a:p>
        </p:txBody>
      </p:sp>
      <p:sp>
        <p:nvSpPr>
          <p:cNvPr id="34" name="Title 1"/>
          <p:cNvSpPr txBox="1">
            <a:spLocks/>
          </p:cNvSpPr>
          <p:nvPr/>
        </p:nvSpPr>
        <p:spPr>
          <a:xfrm>
            <a:off x="1951811" y="4343914"/>
            <a:ext cx="8480561"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400" b="1" dirty="0" smtClean="0"/>
              <a:t>What does it tell us</a:t>
            </a:r>
          </a:p>
          <a:p>
            <a:r>
              <a:rPr lang="en-GB" sz="1400" b="1" dirty="0" smtClean="0"/>
              <a:t> about England?</a:t>
            </a:r>
            <a:endParaRPr lang="en-GB" sz="1400" b="1" dirty="0"/>
          </a:p>
        </p:txBody>
      </p:sp>
      <p:sp>
        <p:nvSpPr>
          <p:cNvPr id="35" name="Horizontal Scroll 34"/>
          <p:cNvSpPr/>
          <p:nvPr/>
        </p:nvSpPr>
        <p:spPr>
          <a:xfrm>
            <a:off x="9463464" y="3516452"/>
            <a:ext cx="2566847" cy="1239923"/>
          </a:xfrm>
          <a:prstGeom prst="horizontalScroll">
            <a:avLst>
              <a:gd name="adj" fmla="val 6210"/>
            </a:avLst>
          </a:prstGeom>
        </p:spPr>
        <p:style>
          <a:lnRef idx="2">
            <a:schemeClr val="dk1"/>
          </a:lnRef>
          <a:fillRef idx="1">
            <a:schemeClr val="lt1"/>
          </a:fillRef>
          <a:effectRef idx="0">
            <a:schemeClr val="dk1"/>
          </a:effectRef>
          <a:fontRef idx="minor">
            <a:schemeClr val="dk1"/>
          </a:fontRef>
        </p:style>
        <p:txBody>
          <a:bodyPr rtlCol="0" anchor="ctr"/>
          <a:lstStyle/>
          <a:p>
            <a:r>
              <a:rPr lang="en-GB" sz="1000" dirty="0" smtClean="0"/>
              <a:t>William and his family owned 20% of the land in England. </a:t>
            </a:r>
          </a:p>
          <a:p>
            <a:r>
              <a:rPr lang="en-GB" sz="1000" dirty="0" smtClean="0"/>
              <a:t>The Church owned 25% and about 10 members of the Norman aristocracy held a further 25% of land. </a:t>
            </a:r>
          </a:p>
          <a:p>
            <a:r>
              <a:rPr lang="en-GB" sz="1000" dirty="0" smtClean="0"/>
              <a:t>The remaining 30 % was heled by 170 people. </a:t>
            </a:r>
            <a:endParaRPr lang="en-GB" sz="1000" dirty="0"/>
          </a:p>
        </p:txBody>
      </p:sp>
      <p:sp>
        <p:nvSpPr>
          <p:cNvPr id="36" name="Title 1"/>
          <p:cNvSpPr txBox="1">
            <a:spLocks/>
          </p:cNvSpPr>
          <p:nvPr/>
        </p:nvSpPr>
        <p:spPr>
          <a:xfrm>
            <a:off x="6697737" y="2333203"/>
            <a:ext cx="8480561"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400" b="1" dirty="0" smtClean="0"/>
              <a:t>What does the survey tell</a:t>
            </a:r>
          </a:p>
          <a:p>
            <a:r>
              <a:rPr lang="en-GB" sz="1400" b="1" dirty="0" smtClean="0"/>
              <a:t> us about William?</a:t>
            </a:r>
            <a:endParaRPr lang="en-GB" sz="1400" b="1" dirty="0"/>
          </a:p>
        </p:txBody>
      </p:sp>
      <p:sp>
        <p:nvSpPr>
          <p:cNvPr id="37" name="Horizontal Scroll 36"/>
          <p:cNvSpPr/>
          <p:nvPr/>
        </p:nvSpPr>
        <p:spPr>
          <a:xfrm>
            <a:off x="7266004" y="5567903"/>
            <a:ext cx="1433055" cy="1218750"/>
          </a:xfrm>
          <a:prstGeom prst="horizontalScroll">
            <a:avLst>
              <a:gd name="adj" fmla="val 625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000" dirty="0" smtClean="0"/>
              <a:t>There were about 2,000 knights and 10,000 Norman settlers.  The total population was between 1.5 and 2 million people. </a:t>
            </a:r>
            <a:endParaRPr lang="en-GB" sz="1000" dirty="0"/>
          </a:p>
        </p:txBody>
      </p:sp>
      <p:sp>
        <p:nvSpPr>
          <p:cNvPr id="38" name="Title 1"/>
          <p:cNvSpPr txBox="1">
            <a:spLocks/>
          </p:cNvSpPr>
          <p:nvPr/>
        </p:nvSpPr>
        <p:spPr>
          <a:xfrm>
            <a:off x="3742250" y="4361277"/>
            <a:ext cx="8480561"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400" b="1" dirty="0" smtClean="0"/>
              <a:t>What does it tell us</a:t>
            </a:r>
          </a:p>
          <a:p>
            <a:r>
              <a:rPr lang="en-GB" sz="1400" b="1" dirty="0" smtClean="0"/>
              <a:t> about the</a:t>
            </a:r>
          </a:p>
          <a:p>
            <a:r>
              <a:rPr lang="en-GB" sz="1400" b="1" dirty="0" smtClean="0"/>
              <a:t> population?</a:t>
            </a:r>
            <a:endParaRPr lang="en-GB" sz="1400" b="1" dirty="0"/>
          </a:p>
        </p:txBody>
      </p:sp>
      <p:sp>
        <p:nvSpPr>
          <p:cNvPr id="39" name="Horizontal Scroll 38"/>
          <p:cNvSpPr/>
          <p:nvPr/>
        </p:nvSpPr>
        <p:spPr>
          <a:xfrm>
            <a:off x="8811501" y="5514590"/>
            <a:ext cx="1282650" cy="1225523"/>
          </a:xfrm>
          <a:prstGeom prst="horizontalScroll">
            <a:avLst>
              <a:gd name="adj" fmla="val 481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000" dirty="0" smtClean="0"/>
              <a:t>Some places were left out including London and Winchester, perhaps because the survey was left unfinished. </a:t>
            </a:r>
            <a:endParaRPr lang="en-GB" sz="1000" dirty="0"/>
          </a:p>
        </p:txBody>
      </p:sp>
      <p:sp>
        <p:nvSpPr>
          <p:cNvPr id="40" name="Title 1"/>
          <p:cNvSpPr txBox="1">
            <a:spLocks/>
          </p:cNvSpPr>
          <p:nvPr/>
        </p:nvSpPr>
        <p:spPr>
          <a:xfrm>
            <a:off x="5109808" y="4226967"/>
            <a:ext cx="8480561"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400" b="1" dirty="0" smtClean="0"/>
              <a:t>What did the </a:t>
            </a:r>
          </a:p>
          <a:p>
            <a:r>
              <a:rPr lang="en-GB" sz="1400" b="1" dirty="0" smtClean="0"/>
              <a:t>survey miss out?</a:t>
            </a:r>
            <a:endParaRPr lang="en-GB" sz="1400" b="1" dirty="0"/>
          </a:p>
        </p:txBody>
      </p:sp>
      <p:sp>
        <p:nvSpPr>
          <p:cNvPr id="42" name="Horizontal Scroll 41"/>
          <p:cNvSpPr/>
          <p:nvPr/>
        </p:nvSpPr>
        <p:spPr>
          <a:xfrm>
            <a:off x="10178255" y="5168035"/>
            <a:ext cx="1922237" cy="1611692"/>
          </a:xfrm>
          <a:prstGeom prst="horizontalScroll">
            <a:avLst>
              <a:gd name="adj" fmla="val 382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000" dirty="0" smtClean="0"/>
              <a:t>About 250 people controlled the land, this was SIMILAR to the time of Edward the Confessor. However, the main DIFFERENCE was that under King Edward the land belonged mostly to Anglo-Saxons, under William it was mainly owned by foreigners. </a:t>
            </a:r>
            <a:endParaRPr lang="en-GB" sz="1000" dirty="0"/>
          </a:p>
        </p:txBody>
      </p:sp>
      <p:pic>
        <p:nvPicPr>
          <p:cNvPr id="6" name="Picture 2" descr="Image result for Domesday Bo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30705" y="1034646"/>
            <a:ext cx="796252" cy="796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5590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7749" y="-2030702"/>
            <a:ext cx="9144000" cy="2387600"/>
          </a:xfrm>
        </p:spPr>
        <p:txBody>
          <a:bodyPr>
            <a:normAutofit/>
          </a:bodyPr>
          <a:lstStyle/>
          <a:p>
            <a:r>
              <a:rPr lang="en-GB" sz="2400" b="1" dirty="0" smtClean="0"/>
              <a:t>Village Life!</a:t>
            </a:r>
            <a:endParaRPr lang="en-GB" sz="2400" b="1" dirty="0"/>
          </a:p>
        </p:txBody>
      </p:sp>
      <p:sp>
        <p:nvSpPr>
          <p:cNvPr id="10" name="Rounded Rectangle 9"/>
          <p:cNvSpPr/>
          <p:nvPr/>
        </p:nvSpPr>
        <p:spPr>
          <a:xfrm>
            <a:off x="8707746" y="60379"/>
            <a:ext cx="3342807" cy="786224"/>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1050" b="1" dirty="0" smtClean="0"/>
              <a:t>What do I need to know: </a:t>
            </a:r>
          </a:p>
          <a:p>
            <a:pPr marL="171450" indent="-171450">
              <a:buFont typeface="Wingdings" panose="05000000000000000000" pitchFamily="2" charset="2"/>
              <a:buChar char="Ø"/>
            </a:pPr>
            <a:r>
              <a:rPr lang="en-GB" sz="1050" dirty="0" smtClean="0"/>
              <a:t>To understand the key features of a village. </a:t>
            </a:r>
          </a:p>
          <a:p>
            <a:pPr marL="171450" indent="-171450">
              <a:buFont typeface="Wingdings" panose="05000000000000000000" pitchFamily="2" charset="2"/>
              <a:buChar char="Ø"/>
            </a:pPr>
            <a:r>
              <a:rPr lang="en-GB" sz="1050" dirty="0" smtClean="0"/>
              <a:t>To know how much changed in a village. </a:t>
            </a:r>
          </a:p>
          <a:p>
            <a:pPr marL="171450" indent="-171450">
              <a:buFont typeface="Wingdings" panose="05000000000000000000" pitchFamily="2" charset="2"/>
              <a:buChar char="Ø"/>
            </a:pPr>
            <a:r>
              <a:rPr lang="en-GB" sz="1050" dirty="0" smtClean="0"/>
              <a:t>To know the key roles in the village. </a:t>
            </a:r>
          </a:p>
        </p:txBody>
      </p:sp>
      <p:sp>
        <p:nvSpPr>
          <p:cNvPr id="13" name="Rounded Rectangular Callout 12"/>
          <p:cNvSpPr/>
          <p:nvPr/>
        </p:nvSpPr>
        <p:spPr>
          <a:xfrm>
            <a:off x="100241" y="94490"/>
            <a:ext cx="2399266" cy="1144411"/>
          </a:xfrm>
          <a:prstGeom prst="wedgeRoundRectCallout">
            <a:avLst>
              <a:gd name="adj1" fmla="val -47967"/>
              <a:gd name="adj2" fmla="val 6077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050" b="1" dirty="0" smtClean="0"/>
              <a:t>Key Words: </a:t>
            </a:r>
          </a:p>
          <a:p>
            <a:pPr marL="171450" indent="-171450">
              <a:buFont typeface="Arial" panose="020B0604020202020204" pitchFamily="34" charset="0"/>
              <a:buChar char="•"/>
            </a:pPr>
            <a:r>
              <a:rPr lang="en-GB" sz="1050" b="1" dirty="0" smtClean="0"/>
              <a:t>Manor House</a:t>
            </a:r>
          </a:p>
          <a:p>
            <a:pPr marL="171450" indent="-171450">
              <a:buFont typeface="Arial" panose="020B0604020202020204" pitchFamily="34" charset="0"/>
              <a:buChar char="•"/>
            </a:pPr>
            <a:r>
              <a:rPr lang="en-GB" sz="1050" b="1" dirty="0" smtClean="0"/>
              <a:t>Fallow </a:t>
            </a:r>
          </a:p>
          <a:p>
            <a:pPr marL="171450" indent="-171450">
              <a:buFont typeface="Arial" panose="020B0604020202020204" pitchFamily="34" charset="0"/>
              <a:buChar char="•"/>
            </a:pPr>
            <a:r>
              <a:rPr lang="en-GB" sz="1050" b="1" dirty="0" smtClean="0"/>
              <a:t>Mill pond </a:t>
            </a:r>
          </a:p>
          <a:p>
            <a:pPr marL="171450" indent="-171450">
              <a:buFont typeface="Arial" panose="020B0604020202020204" pitchFamily="34" charset="0"/>
              <a:buChar char="•"/>
            </a:pPr>
            <a:r>
              <a:rPr lang="en-GB" sz="1050" b="1" dirty="0" smtClean="0"/>
              <a:t>Manorial Court</a:t>
            </a:r>
          </a:p>
          <a:p>
            <a:pPr marL="171450" indent="-171450">
              <a:buFont typeface="Arial" panose="020B0604020202020204" pitchFamily="34" charset="0"/>
              <a:buChar char="•"/>
            </a:pPr>
            <a:r>
              <a:rPr lang="en-GB" sz="1050" b="1" dirty="0" smtClean="0"/>
              <a:t>Lord of the Manor </a:t>
            </a:r>
          </a:p>
          <a:p>
            <a:pPr marL="171450" indent="-171450">
              <a:buFont typeface="Arial" panose="020B0604020202020204" pitchFamily="34" charset="0"/>
              <a:buChar char="•"/>
            </a:pPr>
            <a:r>
              <a:rPr lang="en-GB" sz="1050" b="1" dirty="0" smtClean="0"/>
              <a:t>Open field system. </a:t>
            </a:r>
          </a:p>
        </p:txBody>
      </p:sp>
      <p:pic>
        <p:nvPicPr>
          <p:cNvPr id="1026" name="Picture 2" descr="Image result for Image of a ke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305" b="25700"/>
          <a:stretch/>
        </p:blipFill>
        <p:spPr bwMode="auto">
          <a:xfrm>
            <a:off x="1263095" y="356898"/>
            <a:ext cx="972591" cy="476515"/>
          </a:xfrm>
          <a:prstGeom prst="rect">
            <a:avLst/>
          </a:prstGeom>
          <a:noFill/>
          <a:extLst>
            <a:ext uri="{909E8E84-426E-40DD-AFC4-6F175D3DCCD1}">
              <a14:hiddenFill xmlns:a14="http://schemas.microsoft.com/office/drawing/2010/main">
                <a:solidFill>
                  <a:srgbClr val="FFFFFF"/>
                </a:solidFill>
              </a14:hiddenFill>
            </a:ext>
          </a:extLst>
        </p:spPr>
      </p:pic>
      <p:sp>
        <p:nvSpPr>
          <p:cNvPr id="18" name="Horizontal Scroll 17"/>
          <p:cNvSpPr/>
          <p:nvPr/>
        </p:nvSpPr>
        <p:spPr>
          <a:xfrm>
            <a:off x="9200863" y="5389480"/>
            <a:ext cx="2893068" cy="1431296"/>
          </a:xfrm>
          <a:prstGeom prst="horizontalScroll">
            <a:avLst>
              <a:gd name="adj" fmla="val 6293"/>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tabLst>
                <a:tab pos="1793875" algn="l"/>
              </a:tabLst>
            </a:pPr>
            <a:r>
              <a:rPr lang="en-GB" sz="1000" dirty="0" smtClean="0"/>
              <a:t>Made up about 10% of the population of 1066. </a:t>
            </a:r>
          </a:p>
          <a:p>
            <a:pPr marL="285750" indent="-285750">
              <a:buFont typeface="Arial" panose="020B0604020202020204" pitchFamily="34" charset="0"/>
              <a:buChar char="•"/>
              <a:tabLst>
                <a:tab pos="1793875" algn="l"/>
              </a:tabLst>
            </a:pPr>
            <a:r>
              <a:rPr lang="en-GB" sz="1000" dirty="0" smtClean="0"/>
              <a:t>They had no freedom and no land. </a:t>
            </a:r>
          </a:p>
          <a:p>
            <a:pPr marL="285750" indent="-285750">
              <a:buFont typeface="Arial" panose="020B0604020202020204" pitchFamily="34" charset="0"/>
              <a:buChar char="•"/>
              <a:tabLst>
                <a:tab pos="1793875" algn="l"/>
              </a:tabLst>
            </a:pPr>
            <a:r>
              <a:rPr lang="en-GB" sz="1000" dirty="0" smtClean="0"/>
              <a:t>Slavery rapidly declined after the Norman Conquest partly due to a change in attitude but also because it was probably easier to give land in return for labour than it was to support slaves. </a:t>
            </a:r>
            <a:endParaRPr lang="en-GB" sz="1000" dirty="0"/>
          </a:p>
        </p:txBody>
      </p:sp>
      <p:sp>
        <p:nvSpPr>
          <p:cNvPr id="19" name="Horizontal Scroll 18"/>
          <p:cNvSpPr/>
          <p:nvPr/>
        </p:nvSpPr>
        <p:spPr>
          <a:xfrm>
            <a:off x="9176433" y="4740017"/>
            <a:ext cx="2941928" cy="456277"/>
          </a:xfrm>
          <a:prstGeom prst="horizontalScroll">
            <a:avLst>
              <a:gd name="adj" fmla="val 2954"/>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en-GB" sz="1000" dirty="0" smtClean="0"/>
              <a:t>Poorer </a:t>
            </a:r>
            <a:r>
              <a:rPr lang="en-GB" sz="1000" dirty="0" err="1" smtClean="0"/>
              <a:t>villeins</a:t>
            </a:r>
            <a:r>
              <a:rPr lang="en-GB" sz="1000" dirty="0" smtClean="0"/>
              <a:t> and they were given less land by the Lord. </a:t>
            </a:r>
            <a:endParaRPr lang="en-GB" sz="1000" dirty="0"/>
          </a:p>
        </p:txBody>
      </p:sp>
      <p:sp>
        <p:nvSpPr>
          <p:cNvPr id="20" name="Horizontal Scroll 19"/>
          <p:cNvSpPr/>
          <p:nvPr/>
        </p:nvSpPr>
        <p:spPr>
          <a:xfrm>
            <a:off x="9165416" y="3646438"/>
            <a:ext cx="2928515" cy="925398"/>
          </a:xfrm>
          <a:prstGeom prst="horizontalScroll">
            <a:avLst>
              <a:gd name="adj" fmla="val 2722"/>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en-GB" sz="1000" dirty="0" smtClean="0">
                <a:solidFill>
                  <a:prstClr val="black"/>
                </a:solidFill>
              </a:rPr>
              <a:t>Worked on the Lord’s land for no pay. </a:t>
            </a:r>
          </a:p>
          <a:p>
            <a:pPr marL="285750" indent="-285750">
              <a:buFont typeface="Arial" panose="020B0604020202020204" pitchFamily="34" charset="0"/>
              <a:buChar char="•"/>
            </a:pPr>
            <a:r>
              <a:rPr lang="en-GB" sz="1000" dirty="0" smtClean="0">
                <a:solidFill>
                  <a:prstClr val="black"/>
                </a:solidFill>
              </a:rPr>
              <a:t>They had no freedom and could not leave the village without permission. </a:t>
            </a:r>
          </a:p>
          <a:p>
            <a:pPr marL="285750" indent="-285750">
              <a:buFont typeface="Arial" panose="020B0604020202020204" pitchFamily="34" charset="0"/>
              <a:buChar char="•"/>
            </a:pPr>
            <a:r>
              <a:rPr lang="en-GB" sz="1000" dirty="0" smtClean="0">
                <a:solidFill>
                  <a:prstClr val="black"/>
                </a:solidFill>
              </a:rPr>
              <a:t>They were granted some land to farm for themselves. </a:t>
            </a:r>
          </a:p>
        </p:txBody>
      </p:sp>
      <p:sp>
        <p:nvSpPr>
          <p:cNvPr id="21" name="Horizontal Scroll 20"/>
          <p:cNvSpPr/>
          <p:nvPr/>
        </p:nvSpPr>
        <p:spPr>
          <a:xfrm>
            <a:off x="9127611" y="2201485"/>
            <a:ext cx="2974857" cy="1276772"/>
          </a:xfrm>
          <a:prstGeom prst="horizontalScroll">
            <a:avLst>
              <a:gd name="adj" fmla="val 2939"/>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en-GB" sz="1000" dirty="0" smtClean="0"/>
              <a:t>Were free peasants who paid rent to the lord for their land. </a:t>
            </a:r>
          </a:p>
          <a:p>
            <a:pPr marL="285750" indent="-285750">
              <a:buFont typeface="Arial" panose="020B0604020202020204" pitchFamily="34" charset="0"/>
              <a:buChar char="•"/>
            </a:pPr>
            <a:r>
              <a:rPr lang="en-GB" sz="1000" dirty="0" smtClean="0"/>
              <a:t>Sometimes they had to carry out BOON WORK (extra days of unpaid work for the lord) </a:t>
            </a:r>
          </a:p>
          <a:p>
            <a:pPr marL="285750" indent="-285750">
              <a:buFont typeface="Arial" panose="020B0604020202020204" pitchFamily="34" charset="0"/>
              <a:buChar char="•"/>
            </a:pPr>
            <a:r>
              <a:rPr lang="en-GB" sz="1000" dirty="0" smtClean="0"/>
              <a:t>The number of free peasants fell significantly between 1066 and 1086 and many became </a:t>
            </a:r>
            <a:r>
              <a:rPr lang="en-GB" sz="1000" dirty="0" err="1" smtClean="0"/>
              <a:t>villeins</a:t>
            </a:r>
            <a:r>
              <a:rPr lang="en-GB" sz="1000" dirty="0" smtClean="0"/>
              <a:t>. </a:t>
            </a:r>
            <a:endParaRPr lang="en-GB" sz="1000" dirty="0"/>
          </a:p>
        </p:txBody>
      </p:sp>
      <p:sp>
        <p:nvSpPr>
          <p:cNvPr id="26" name="Rectangle 25"/>
          <p:cNvSpPr/>
          <p:nvPr/>
        </p:nvSpPr>
        <p:spPr>
          <a:xfrm rot="16200000">
            <a:off x="8495829" y="6007547"/>
            <a:ext cx="823945" cy="400110"/>
          </a:xfrm>
          <a:prstGeom prst="rect">
            <a:avLst/>
          </a:prstGeom>
          <a:noFill/>
        </p:spPr>
        <p:txBody>
          <a:bodyPr wrap="none" lIns="91440" tIns="45720" rIns="91440" bIns="45720">
            <a:spAutoFit/>
          </a:bodyPr>
          <a:lstStyle/>
          <a:p>
            <a:pPr algn="ctr"/>
            <a:r>
              <a:rPr lang="en-US" sz="20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Slaves</a:t>
            </a:r>
            <a:endParaRPr lang="en-US" sz="2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8" name="Rectangle 27"/>
          <p:cNvSpPr/>
          <p:nvPr/>
        </p:nvSpPr>
        <p:spPr>
          <a:xfrm rot="16200000">
            <a:off x="8366319" y="4725887"/>
            <a:ext cx="1094703" cy="523220"/>
          </a:xfrm>
          <a:prstGeom prst="rect">
            <a:avLst/>
          </a:prstGeom>
          <a:noFill/>
        </p:spPr>
        <p:txBody>
          <a:bodyPr wrap="square" lIns="91440" tIns="45720" rIns="91440" bIns="45720">
            <a:spAutoFit/>
          </a:bodyPr>
          <a:lstStyle/>
          <a:p>
            <a:pPr algn="ctr"/>
            <a:r>
              <a:rPr lang="en-US" sz="1400" b="0" cap="none" spc="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Bordars</a:t>
            </a:r>
            <a:r>
              <a:rPr lang="en-US" sz="1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and </a:t>
            </a:r>
            <a:r>
              <a:rPr lang="en-US" sz="1400" b="0" cap="none" spc="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Cotars</a:t>
            </a:r>
            <a:endParaRPr lang="en-US" sz="1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9" name="Rectangle 28"/>
          <p:cNvSpPr/>
          <p:nvPr/>
        </p:nvSpPr>
        <p:spPr>
          <a:xfrm rot="16200000">
            <a:off x="8340311" y="2576541"/>
            <a:ext cx="1114216" cy="400110"/>
          </a:xfrm>
          <a:prstGeom prst="rect">
            <a:avLst/>
          </a:prstGeom>
          <a:noFill/>
        </p:spPr>
        <p:txBody>
          <a:bodyPr wrap="none" lIns="91440" tIns="45720" rIns="91440" bIns="45720">
            <a:spAutoFit/>
          </a:bodyPr>
          <a:lstStyle/>
          <a:p>
            <a:pPr algn="ctr"/>
            <a:r>
              <a:rPr lang="en-US" sz="20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Freemen</a:t>
            </a:r>
            <a:endParaRPr lang="en-US" sz="2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0" name="Rectangle 29"/>
          <p:cNvSpPr/>
          <p:nvPr/>
        </p:nvSpPr>
        <p:spPr>
          <a:xfrm rot="16200000">
            <a:off x="8423026" y="3776720"/>
            <a:ext cx="931666" cy="400110"/>
          </a:xfrm>
          <a:prstGeom prst="rect">
            <a:avLst/>
          </a:prstGeom>
          <a:noFill/>
        </p:spPr>
        <p:txBody>
          <a:bodyPr wrap="none" lIns="91440" tIns="45720" rIns="91440" bIns="45720">
            <a:spAutoFit/>
          </a:bodyPr>
          <a:lstStyle/>
          <a:p>
            <a:pPr algn="ctr"/>
            <a:r>
              <a:rPr lang="en-US" sz="2000" b="0" cap="none" spc="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Villeins</a:t>
            </a:r>
            <a:endParaRPr lang="en-US" sz="2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Explosion 2 2"/>
          <p:cNvSpPr/>
          <p:nvPr/>
        </p:nvSpPr>
        <p:spPr>
          <a:xfrm>
            <a:off x="9676939" y="1039789"/>
            <a:ext cx="2441422" cy="1251411"/>
          </a:xfrm>
          <a:prstGeom prst="irregularSeal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dirty="0" smtClean="0"/>
              <a:t>97% of the population were peasants. </a:t>
            </a:r>
            <a:endParaRPr lang="en-GB" sz="1100" dirty="0"/>
          </a:p>
        </p:txBody>
      </p:sp>
      <p:sp>
        <p:nvSpPr>
          <p:cNvPr id="4" name="Rectangle 3"/>
          <p:cNvSpPr/>
          <p:nvPr/>
        </p:nvSpPr>
        <p:spPr>
          <a:xfrm>
            <a:off x="9200863" y="777236"/>
            <a:ext cx="2679515" cy="461665"/>
          </a:xfrm>
          <a:prstGeom prst="rect">
            <a:avLst/>
          </a:prstGeom>
          <a:noFill/>
        </p:spPr>
        <p:txBody>
          <a:bodyPr wrap="none" lIns="91440" tIns="45720" rIns="91440" bIns="45720">
            <a:spAutoFit/>
          </a:bodyPr>
          <a:lstStyle/>
          <a:p>
            <a:pPr algn="ctr"/>
            <a:r>
              <a:rPr lang="en-US" sz="2400" b="0" cap="none" spc="0" dirty="0" smtClean="0">
                <a:ln w="0"/>
                <a:solidFill>
                  <a:schemeClr val="tx1"/>
                </a:solidFill>
                <a:effectLst>
                  <a:outerShdw blurRad="38100" dist="19050" dir="2700000" algn="tl" rotWithShape="0">
                    <a:schemeClr val="dk1">
                      <a:alpha val="40000"/>
                    </a:schemeClr>
                  </a:outerShdw>
                </a:effectLst>
              </a:rPr>
              <a:t>Classes of Peasants!</a:t>
            </a:r>
            <a:endParaRPr lang="en-US" sz="2400" b="0" cap="none" spc="0" dirty="0">
              <a:ln w="0"/>
              <a:solidFill>
                <a:schemeClr val="tx1"/>
              </a:solidFill>
              <a:effectLst>
                <a:outerShdw blurRad="38100" dist="19050" dir="2700000" algn="tl" rotWithShape="0">
                  <a:schemeClr val="dk1">
                    <a:alpha val="40000"/>
                  </a:schemeClr>
                </a:outerShdw>
              </a:effectLst>
            </a:endParaRPr>
          </a:p>
        </p:txBody>
      </p:sp>
      <p:pic>
        <p:nvPicPr>
          <p:cNvPr id="5" name="Picture 2" descr="Image result for peasa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3622" y="1238901"/>
            <a:ext cx="1003317" cy="96318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nvPr>
        </p:nvGraphicFramePr>
        <p:xfrm>
          <a:off x="7056734" y="851483"/>
          <a:ext cx="1598974" cy="5836920"/>
        </p:xfrm>
        <a:graphic>
          <a:graphicData uri="http://schemas.openxmlformats.org/drawingml/2006/table">
            <a:tbl>
              <a:tblPr firstRow="1" bandRow="1">
                <a:tableStyleId>{5940675A-B579-460E-94D1-54222C63F5DA}</a:tableStyleId>
              </a:tblPr>
              <a:tblGrid>
                <a:gridCol w="208280"/>
                <a:gridCol w="1390694"/>
              </a:tblGrid>
              <a:tr h="1132292">
                <a:tc>
                  <a:txBody>
                    <a:bodyPr/>
                    <a:lstStyle/>
                    <a:p>
                      <a:r>
                        <a:rPr lang="en-GB" sz="1100" b="1" dirty="0" smtClean="0"/>
                        <a:t>Reeve</a:t>
                      </a:r>
                      <a:r>
                        <a:rPr lang="en-GB" sz="1100" b="1" baseline="0" dirty="0" smtClean="0"/>
                        <a:t> </a:t>
                      </a:r>
                      <a:endParaRPr lang="en-GB" sz="1100" b="1" dirty="0"/>
                    </a:p>
                  </a:txBody>
                  <a:tcPr/>
                </a:tc>
                <a:tc>
                  <a:txBody>
                    <a:bodyPr/>
                    <a:lstStyle/>
                    <a:p>
                      <a:r>
                        <a:rPr lang="en-GB" sz="900" dirty="0" smtClean="0"/>
                        <a:t>Senior officials who worked on behalf of the Crown in local areas, for example, as a chief magistrate. After the Conquest, the reeve’s job was reduced to the day-to-day</a:t>
                      </a:r>
                      <a:r>
                        <a:rPr lang="en-GB" sz="900" baseline="0" dirty="0" smtClean="0"/>
                        <a:t> management of the manor and its peasants, an essential role to ensure the everyone did their jobs. The reeve was a peasant chosen by the Lord or through a vote by the peasants. </a:t>
                      </a:r>
                      <a:endParaRPr lang="en-GB" sz="900" dirty="0"/>
                    </a:p>
                  </a:txBody>
                  <a:tcPr/>
                </a:tc>
              </a:tr>
              <a:tr h="765345">
                <a:tc>
                  <a:txBody>
                    <a:bodyPr/>
                    <a:lstStyle/>
                    <a:p>
                      <a:r>
                        <a:rPr lang="en-GB" sz="1100" b="1" dirty="0" smtClean="0"/>
                        <a:t>Bailiff</a:t>
                      </a:r>
                      <a:endParaRPr lang="en-GB" sz="1100" b="1" dirty="0"/>
                    </a:p>
                  </a:txBody>
                  <a:tcPr/>
                </a:tc>
                <a:tc>
                  <a:txBody>
                    <a:bodyPr/>
                    <a:lstStyle/>
                    <a:p>
                      <a:r>
                        <a:rPr lang="en-GB" sz="900" dirty="0" smtClean="0"/>
                        <a:t>In charge of collecting taxes</a:t>
                      </a:r>
                      <a:r>
                        <a:rPr lang="en-GB" sz="900" baseline="0" dirty="0" smtClean="0"/>
                        <a:t> for the crown and ensuring that crops were gathered and debts repaid. </a:t>
                      </a:r>
                      <a:endParaRPr lang="en-GB" sz="900" dirty="0"/>
                    </a:p>
                  </a:txBody>
                  <a:tcPr/>
                </a:tc>
              </a:tr>
              <a:tr h="765345">
                <a:tc>
                  <a:txBody>
                    <a:bodyPr/>
                    <a:lstStyle/>
                    <a:p>
                      <a:r>
                        <a:rPr lang="en-GB" sz="1100" b="1" dirty="0" smtClean="0"/>
                        <a:t>Priest</a:t>
                      </a:r>
                      <a:endParaRPr lang="en-GB" sz="1100" b="1" dirty="0"/>
                    </a:p>
                  </a:txBody>
                  <a:tcPr/>
                </a:tc>
                <a:tc>
                  <a:txBody>
                    <a:bodyPr/>
                    <a:lstStyle/>
                    <a:p>
                      <a:r>
                        <a:rPr lang="en-GB" sz="900" dirty="0" smtClean="0"/>
                        <a:t>Ran the local church, he was responsible for ensuring marriages were legal. </a:t>
                      </a:r>
                      <a:endParaRPr lang="en-GB" sz="900" dirty="0"/>
                    </a:p>
                  </a:txBody>
                  <a:tcPr/>
                </a:tc>
              </a:tr>
              <a:tr h="817766">
                <a:tc>
                  <a:txBody>
                    <a:bodyPr/>
                    <a:lstStyle/>
                    <a:p>
                      <a:r>
                        <a:rPr lang="en-GB" sz="1100" b="1" dirty="0" smtClean="0"/>
                        <a:t>Miller</a:t>
                      </a:r>
                      <a:endParaRPr lang="en-GB" sz="1100" b="1" dirty="0"/>
                    </a:p>
                  </a:txBody>
                  <a:tcPr/>
                </a:tc>
                <a:tc>
                  <a:txBody>
                    <a:bodyPr/>
                    <a:lstStyle/>
                    <a:p>
                      <a:r>
                        <a:rPr lang="en-GB" sz="900" dirty="0" smtClean="0"/>
                        <a:t>Produced grain to make bread for</a:t>
                      </a:r>
                      <a:r>
                        <a:rPr lang="en-GB" sz="900" baseline="0" dirty="0" smtClean="0"/>
                        <a:t> the area. Bread had to be baked in the ovens of the lord of the manor and the lord decided how much money the miller paid for this. </a:t>
                      </a:r>
                      <a:endParaRPr lang="en-GB" sz="900" dirty="0"/>
                    </a:p>
                  </a:txBody>
                  <a:tcPr/>
                </a:tc>
              </a:tr>
            </a:tbl>
          </a:graphicData>
        </a:graphic>
      </p:graphicFrame>
      <p:sp>
        <p:nvSpPr>
          <p:cNvPr id="8" name="Rectangle 7"/>
          <p:cNvSpPr/>
          <p:nvPr/>
        </p:nvSpPr>
        <p:spPr>
          <a:xfrm>
            <a:off x="6862710" y="114971"/>
            <a:ext cx="1987021" cy="707886"/>
          </a:xfrm>
          <a:prstGeom prst="rect">
            <a:avLst/>
          </a:prstGeom>
          <a:noFill/>
        </p:spPr>
        <p:txBody>
          <a:bodyPr wrap="square" lIns="91440" tIns="45720" rIns="91440" bIns="45720">
            <a:spAutoFit/>
          </a:bodyPr>
          <a:lstStyle/>
          <a:p>
            <a:pPr algn="ctr"/>
            <a:r>
              <a:rPr lang="en-US" sz="2000" b="0" cap="none" spc="0" dirty="0" smtClean="0">
                <a:ln w="0"/>
                <a:solidFill>
                  <a:schemeClr val="tx1"/>
                </a:solidFill>
                <a:effectLst>
                  <a:outerShdw blurRad="38100" dist="19050" dir="2700000" algn="tl" rotWithShape="0">
                    <a:schemeClr val="dk1">
                      <a:alpha val="40000"/>
                    </a:schemeClr>
                  </a:outerShdw>
                </a:effectLst>
              </a:rPr>
              <a:t>Roles and responsibilities</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9" name="Up Ribbon 8"/>
          <p:cNvSpPr/>
          <p:nvPr/>
        </p:nvSpPr>
        <p:spPr>
          <a:xfrm>
            <a:off x="2550695" y="311882"/>
            <a:ext cx="4092762" cy="927020"/>
          </a:xfrm>
          <a:prstGeom prst="ribbon2">
            <a:avLst>
              <a:gd name="adj1" fmla="val 16667"/>
              <a:gd name="adj2" fmla="val 750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000" dirty="0" smtClean="0"/>
              <a:t>90% of people lived in the countryside during this period. There were small clusters of houses with between 100 and several 100 people. </a:t>
            </a:r>
          </a:p>
          <a:p>
            <a:pPr algn="ctr"/>
            <a:r>
              <a:rPr lang="en-GB" sz="1000" dirty="0" smtClean="0"/>
              <a:t>They were controlled by the lord of the manor, who lived in the manor house. </a:t>
            </a:r>
            <a:endParaRPr lang="en-GB" sz="1000" dirty="0"/>
          </a:p>
        </p:txBody>
      </p:sp>
      <p:graphicFrame>
        <p:nvGraphicFramePr>
          <p:cNvPr id="11" name="Table 10"/>
          <p:cNvGraphicFramePr>
            <a:graphicFrameLocks noGrp="1"/>
          </p:cNvGraphicFramePr>
          <p:nvPr>
            <p:extLst/>
          </p:nvPr>
        </p:nvGraphicFramePr>
        <p:xfrm>
          <a:off x="140214" y="1458458"/>
          <a:ext cx="6860048" cy="5362318"/>
        </p:xfrm>
        <a:graphic>
          <a:graphicData uri="http://schemas.openxmlformats.org/drawingml/2006/table">
            <a:tbl>
              <a:tblPr firstRow="1" bandRow="1">
                <a:tableStyleId>{5940675A-B579-460E-94D1-54222C63F5DA}</a:tableStyleId>
              </a:tblPr>
              <a:tblGrid>
                <a:gridCol w="672039"/>
                <a:gridCol w="2882366"/>
                <a:gridCol w="3305643"/>
              </a:tblGrid>
              <a:tr h="250374">
                <a:tc>
                  <a:txBody>
                    <a:bodyPr/>
                    <a:lstStyle/>
                    <a:p>
                      <a:endParaRPr lang="en-GB" sz="1000" dirty="0"/>
                    </a:p>
                  </a:txBody>
                  <a:tcPr/>
                </a:tc>
                <a:tc>
                  <a:txBody>
                    <a:bodyPr/>
                    <a:lstStyle/>
                    <a:p>
                      <a:r>
                        <a:rPr lang="en-GB" sz="1000" b="1" dirty="0" smtClean="0"/>
                        <a:t>Change </a:t>
                      </a:r>
                      <a:endParaRPr lang="en-GB" sz="1000" b="1" dirty="0"/>
                    </a:p>
                  </a:txBody>
                  <a:tcPr/>
                </a:tc>
                <a:tc>
                  <a:txBody>
                    <a:bodyPr/>
                    <a:lstStyle/>
                    <a:p>
                      <a:r>
                        <a:rPr lang="en-GB" sz="1000" b="1" dirty="0" smtClean="0"/>
                        <a:t>Continuity</a:t>
                      </a:r>
                      <a:endParaRPr lang="en-GB" sz="1000" b="1" dirty="0"/>
                    </a:p>
                  </a:txBody>
                  <a:tcPr/>
                </a:tc>
              </a:tr>
              <a:tr h="406858">
                <a:tc>
                  <a:txBody>
                    <a:bodyPr/>
                    <a:lstStyle/>
                    <a:p>
                      <a:r>
                        <a:rPr lang="en-GB" sz="1000" b="1" dirty="0" smtClean="0"/>
                        <a:t>Taxes</a:t>
                      </a:r>
                      <a:endParaRPr lang="en-GB" sz="1000" b="1" dirty="0"/>
                    </a:p>
                  </a:txBody>
                  <a:tcPr/>
                </a:tc>
                <a:tc>
                  <a:txBody>
                    <a:bodyPr/>
                    <a:lstStyle/>
                    <a:p>
                      <a:r>
                        <a:rPr lang="en-GB" sz="950" dirty="0" smtClean="0"/>
                        <a:t>The Normans increased the rent and taxes</a:t>
                      </a:r>
                      <a:r>
                        <a:rPr lang="en-GB" sz="950" baseline="0" dirty="0" smtClean="0"/>
                        <a:t> and much money raised was spent in Normandy. </a:t>
                      </a:r>
                      <a:endParaRPr lang="en-GB" sz="950" dirty="0"/>
                    </a:p>
                  </a:txBody>
                  <a:tcPr/>
                </a:tc>
                <a:tc>
                  <a:txBody>
                    <a:bodyPr/>
                    <a:lstStyle/>
                    <a:p>
                      <a:endParaRPr lang="en-GB" sz="950"/>
                    </a:p>
                  </a:txBody>
                  <a:tcPr/>
                </a:tc>
              </a:tr>
              <a:tr h="728307">
                <a:tc>
                  <a:txBody>
                    <a:bodyPr/>
                    <a:lstStyle/>
                    <a:p>
                      <a:r>
                        <a:rPr lang="en-GB" sz="1000" b="1" dirty="0" smtClean="0"/>
                        <a:t>Freedom</a:t>
                      </a:r>
                      <a:endParaRPr lang="en-GB" sz="1000" b="1" dirty="0"/>
                    </a:p>
                  </a:txBody>
                  <a:tcPr/>
                </a:tc>
                <a:tc>
                  <a:txBody>
                    <a:bodyPr/>
                    <a:lstStyle/>
                    <a:p>
                      <a:r>
                        <a:rPr lang="en-GB" sz="950" dirty="0" smtClean="0"/>
                        <a:t>The</a:t>
                      </a:r>
                      <a:r>
                        <a:rPr lang="en-GB" sz="950" baseline="0" dirty="0" smtClean="0"/>
                        <a:t> Domesday Survey shows the number of freemen declined dramatically as a result of the Conquest. Freemen who could not afford the increased rents had to revert to being </a:t>
                      </a:r>
                      <a:r>
                        <a:rPr lang="en-GB" sz="950" baseline="0" dirty="0" err="1" smtClean="0"/>
                        <a:t>villeins</a:t>
                      </a:r>
                      <a:r>
                        <a:rPr lang="en-GB" sz="950" baseline="0" dirty="0" smtClean="0"/>
                        <a:t>-working for the Lord with limited freedom.</a:t>
                      </a:r>
                      <a:endParaRPr lang="en-GB" sz="950" dirty="0"/>
                    </a:p>
                  </a:txBody>
                  <a:tcPr/>
                </a:tc>
                <a:tc>
                  <a:txBody>
                    <a:bodyPr/>
                    <a:lstStyle/>
                    <a:p>
                      <a:endParaRPr lang="en-GB" sz="950" dirty="0"/>
                    </a:p>
                  </a:txBody>
                  <a:tcPr/>
                </a:tc>
              </a:tr>
              <a:tr h="897551">
                <a:tc>
                  <a:txBody>
                    <a:bodyPr/>
                    <a:lstStyle/>
                    <a:p>
                      <a:r>
                        <a:rPr lang="en-GB" sz="1000" b="1" dirty="0" smtClean="0"/>
                        <a:t>Forest Laws</a:t>
                      </a:r>
                      <a:endParaRPr lang="en-GB" sz="1000" b="1" dirty="0"/>
                    </a:p>
                  </a:txBody>
                  <a:tcPr/>
                </a:tc>
                <a:tc>
                  <a:txBody>
                    <a:bodyPr/>
                    <a:lstStyle/>
                    <a:p>
                      <a:r>
                        <a:rPr lang="en-GB" sz="950" dirty="0" smtClean="0"/>
                        <a:t>The Normans created game reserves</a:t>
                      </a:r>
                      <a:r>
                        <a:rPr lang="en-GB" sz="950" baseline="0" dirty="0" smtClean="0"/>
                        <a:t> such as the New Forest in Hampshire and rove 500 families from the land. </a:t>
                      </a:r>
                    </a:p>
                    <a:p>
                      <a:r>
                        <a:rPr lang="en-GB" sz="950" baseline="0" dirty="0" smtClean="0"/>
                        <a:t>The Forest were Royal and Forest Law banned Anglo-Saxons from hunting in the forests. If they did they faced serious punishment such as being blinded. The rich hated it as they lost out of sport, the poor lots out on a source of food and their crops were damaged. </a:t>
                      </a:r>
                      <a:endParaRPr lang="en-GB" sz="950" dirty="0"/>
                    </a:p>
                  </a:txBody>
                  <a:tcPr/>
                </a:tc>
                <a:tc>
                  <a:txBody>
                    <a:bodyPr/>
                    <a:lstStyle/>
                    <a:p>
                      <a:endParaRPr lang="en-GB" sz="950"/>
                    </a:p>
                  </a:txBody>
                  <a:tcPr/>
                </a:tc>
              </a:tr>
              <a:tr h="719826">
                <a:tc>
                  <a:txBody>
                    <a:bodyPr/>
                    <a:lstStyle/>
                    <a:p>
                      <a:r>
                        <a:rPr lang="en-GB" sz="1000" b="1" dirty="0" smtClean="0"/>
                        <a:t>Law and Order</a:t>
                      </a:r>
                      <a:endParaRPr lang="en-GB" sz="1000" b="1" dirty="0"/>
                    </a:p>
                  </a:txBody>
                  <a:tcPr/>
                </a:tc>
                <a:tc>
                  <a:txBody>
                    <a:bodyPr/>
                    <a:lstStyle/>
                    <a:p>
                      <a:endParaRPr lang="en-GB" sz="950" dirty="0"/>
                    </a:p>
                  </a:txBody>
                  <a:tcPr/>
                </a:tc>
                <a:tc>
                  <a:txBody>
                    <a:bodyPr/>
                    <a:lstStyle/>
                    <a:p>
                      <a:r>
                        <a:rPr lang="en-GB" sz="950" kern="1200" dirty="0" smtClean="0">
                          <a:solidFill>
                            <a:schemeClr val="tx1"/>
                          </a:solidFill>
                          <a:effectLst/>
                          <a:latin typeface="+mn-lt"/>
                          <a:ea typeface="+mn-ea"/>
                          <a:cs typeface="+mn-cs"/>
                        </a:rPr>
                        <a:t>There was no new manorial system imposed on England after the conquest the traditions and organisation stayed the same. Danelaw custom survived in the North and East of England. </a:t>
                      </a:r>
                      <a:endParaRPr lang="en-GB" sz="950" dirty="0"/>
                    </a:p>
                  </a:txBody>
                  <a:tcPr/>
                </a:tc>
              </a:tr>
              <a:tr h="698291">
                <a:tc>
                  <a:txBody>
                    <a:bodyPr/>
                    <a:lstStyle/>
                    <a:p>
                      <a:r>
                        <a:rPr lang="en-GB" sz="1000" b="1" dirty="0" smtClean="0"/>
                        <a:t>Lord of the</a:t>
                      </a:r>
                      <a:r>
                        <a:rPr lang="en-GB" sz="1000" b="1" baseline="0" dirty="0" smtClean="0"/>
                        <a:t> Manor</a:t>
                      </a:r>
                      <a:endParaRPr lang="en-GB" sz="1000" b="1" dirty="0"/>
                    </a:p>
                  </a:txBody>
                  <a:tcPr/>
                </a:tc>
                <a:tc>
                  <a:txBody>
                    <a:bodyPr/>
                    <a:lstStyle/>
                    <a:p>
                      <a:endParaRPr lang="en-GB" sz="950" dirty="0"/>
                    </a:p>
                  </a:txBody>
                  <a:tcPr/>
                </a:tc>
                <a:tc>
                  <a:txBody>
                    <a:bodyPr/>
                    <a:lstStyle/>
                    <a:p>
                      <a:r>
                        <a:rPr lang="en-GB" sz="950" kern="1200" dirty="0" smtClean="0">
                          <a:solidFill>
                            <a:schemeClr val="tx1"/>
                          </a:solidFill>
                          <a:effectLst/>
                          <a:latin typeface="+mn-lt"/>
                          <a:ea typeface="+mn-ea"/>
                          <a:cs typeface="+mn-cs"/>
                        </a:rPr>
                        <a:t>the relationship of the </a:t>
                      </a:r>
                      <a:r>
                        <a:rPr lang="en-GB" sz="950" kern="1200" dirty="0" err="1" smtClean="0">
                          <a:solidFill>
                            <a:schemeClr val="tx1"/>
                          </a:solidFill>
                          <a:effectLst/>
                          <a:latin typeface="+mn-lt"/>
                          <a:ea typeface="+mn-ea"/>
                          <a:cs typeface="+mn-cs"/>
                        </a:rPr>
                        <a:t>villein</a:t>
                      </a:r>
                      <a:r>
                        <a:rPr lang="en-GB" sz="950" kern="1200" dirty="0" smtClean="0">
                          <a:solidFill>
                            <a:schemeClr val="tx1"/>
                          </a:solidFill>
                          <a:effectLst/>
                          <a:latin typeface="+mn-lt"/>
                          <a:ea typeface="+mn-ea"/>
                          <a:cs typeface="+mn-cs"/>
                        </a:rPr>
                        <a:t> to his land as well as working for the Lord, he could not leave his land and he paid a fine – the ‘</a:t>
                      </a:r>
                      <a:r>
                        <a:rPr lang="en-GB" sz="950" kern="1200" dirty="0" err="1" smtClean="0">
                          <a:solidFill>
                            <a:schemeClr val="tx1"/>
                          </a:solidFill>
                          <a:effectLst/>
                          <a:latin typeface="+mn-lt"/>
                          <a:ea typeface="+mn-ea"/>
                          <a:cs typeface="+mn-cs"/>
                        </a:rPr>
                        <a:t>merchet</a:t>
                      </a:r>
                      <a:r>
                        <a:rPr lang="en-GB" sz="950" kern="1200" dirty="0" smtClean="0">
                          <a:solidFill>
                            <a:schemeClr val="tx1"/>
                          </a:solidFill>
                          <a:effectLst/>
                          <a:latin typeface="+mn-lt"/>
                          <a:ea typeface="+mn-ea"/>
                          <a:cs typeface="+mn-cs"/>
                        </a:rPr>
                        <a:t>’ when his daughter married and ‘heriot’ when he took over the land from his father. The </a:t>
                      </a:r>
                      <a:r>
                        <a:rPr lang="en-GB" sz="950" kern="1200" dirty="0" err="1" smtClean="0">
                          <a:solidFill>
                            <a:schemeClr val="tx1"/>
                          </a:solidFill>
                          <a:effectLst/>
                          <a:latin typeface="+mn-lt"/>
                          <a:ea typeface="+mn-ea"/>
                          <a:cs typeface="+mn-cs"/>
                        </a:rPr>
                        <a:t>villein</a:t>
                      </a:r>
                      <a:r>
                        <a:rPr lang="en-GB" sz="950" kern="1200" dirty="0" smtClean="0">
                          <a:solidFill>
                            <a:schemeClr val="tx1"/>
                          </a:solidFill>
                          <a:effectLst/>
                          <a:latin typeface="+mn-lt"/>
                          <a:ea typeface="+mn-ea"/>
                          <a:cs typeface="+mn-cs"/>
                        </a:rPr>
                        <a:t> could be taxed by his Lord.</a:t>
                      </a:r>
                      <a:endParaRPr lang="en-GB" sz="950" dirty="0"/>
                    </a:p>
                  </a:txBody>
                  <a:tcPr/>
                </a:tc>
              </a:tr>
              <a:tr h="1042737">
                <a:tc>
                  <a:txBody>
                    <a:bodyPr/>
                    <a:lstStyle/>
                    <a:p>
                      <a:r>
                        <a:rPr lang="en-GB" sz="1000" b="1" dirty="0" smtClean="0"/>
                        <a:t>Work</a:t>
                      </a:r>
                      <a:endParaRPr lang="en-GB" sz="1000" b="1" dirty="0"/>
                    </a:p>
                  </a:txBody>
                  <a:tcPr/>
                </a:tc>
                <a:tc>
                  <a:txBody>
                    <a:bodyPr/>
                    <a:lstStyle/>
                    <a:p>
                      <a:endParaRPr lang="en-GB" sz="950" dirty="0"/>
                    </a:p>
                  </a:txBody>
                  <a:tcPr/>
                </a:tc>
                <a:tc>
                  <a:txBody>
                    <a:bodyPr/>
                    <a:lstStyle/>
                    <a:p>
                      <a:r>
                        <a:rPr lang="en-GB" sz="950" kern="1200" dirty="0" smtClean="0">
                          <a:solidFill>
                            <a:schemeClr val="tx1"/>
                          </a:solidFill>
                          <a:effectLst/>
                          <a:latin typeface="+mn-lt"/>
                          <a:ea typeface="+mn-ea"/>
                          <a:cs typeface="+mn-cs"/>
                        </a:rPr>
                        <a:t>Ordinary peasants the structure of their village remain the same, they would see the same people doing their jobs around the village – the bailiff, the reeve, the miller, the parish priest. If they were </a:t>
                      </a:r>
                      <a:r>
                        <a:rPr lang="en-GB" sz="950" kern="1200" dirty="0" err="1" smtClean="0">
                          <a:solidFill>
                            <a:schemeClr val="tx1"/>
                          </a:solidFill>
                          <a:effectLst/>
                          <a:latin typeface="+mn-lt"/>
                          <a:ea typeface="+mn-ea"/>
                          <a:cs typeface="+mn-cs"/>
                        </a:rPr>
                        <a:t>villeins</a:t>
                      </a:r>
                      <a:r>
                        <a:rPr lang="en-GB" sz="950" kern="1200" dirty="0" smtClean="0">
                          <a:solidFill>
                            <a:schemeClr val="tx1"/>
                          </a:solidFill>
                          <a:effectLst/>
                          <a:latin typeface="+mn-lt"/>
                          <a:ea typeface="+mn-ea"/>
                          <a:cs typeface="+mn-cs"/>
                        </a:rPr>
                        <a:t> then there may be some free tenants who paid money for their property, and below them would be cottars who had smallholdings of about 2 hectares who worked on the Lord’s land one day a week and provided hired labour.</a:t>
                      </a:r>
                      <a:endParaRPr lang="en-GB" sz="950" dirty="0"/>
                    </a:p>
                  </a:txBody>
                  <a:tcPr/>
                </a:tc>
              </a:tr>
            </a:tbl>
          </a:graphicData>
        </a:graphic>
      </p:graphicFrame>
    </p:spTree>
    <p:extLst>
      <p:ext uri="{BB962C8B-B14F-4D97-AF65-F5344CB8AC3E}">
        <p14:creationId xmlns:p14="http://schemas.microsoft.com/office/powerpoint/2010/main" val="233512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10659380" y="636115"/>
            <a:ext cx="1479477" cy="1257938"/>
          </a:xfrm>
          <a:prstGeom prst="wedgeRoundRectCallout">
            <a:avLst>
              <a:gd name="adj1" fmla="val -47967"/>
              <a:gd name="adj2" fmla="val 6077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smtClean="0"/>
              <a:t>Key Words:</a:t>
            </a:r>
          </a:p>
          <a:p>
            <a:pPr marL="171450" indent="-171450">
              <a:buFont typeface="Arial" panose="020B0604020202020204" pitchFamily="34" charset="0"/>
              <a:buChar char="•"/>
            </a:pPr>
            <a:r>
              <a:rPr lang="en-GB" sz="1100" b="1" dirty="0" smtClean="0"/>
              <a:t>Earl </a:t>
            </a:r>
          </a:p>
          <a:p>
            <a:pPr marL="171450" indent="-171450">
              <a:buFont typeface="Arial" panose="020B0604020202020204" pitchFamily="34" charset="0"/>
              <a:buChar char="•"/>
            </a:pPr>
            <a:r>
              <a:rPr lang="en-GB" sz="1100" b="1" dirty="0" smtClean="0"/>
              <a:t>Exiled</a:t>
            </a:r>
          </a:p>
          <a:p>
            <a:pPr marL="171450" indent="-171450">
              <a:buFont typeface="Arial" panose="020B0604020202020204" pitchFamily="34" charset="0"/>
              <a:buChar char="•"/>
            </a:pPr>
            <a:r>
              <a:rPr lang="en-GB" sz="1100" b="1" dirty="0" err="1" smtClean="0"/>
              <a:t>Housecarl</a:t>
            </a:r>
            <a:endParaRPr lang="en-GB" sz="1100" b="1" dirty="0" smtClean="0"/>
          </a:p>
          <a:p>
            <a:pPr marL="171450" indent="-171450">
              <a:buFont typeface="Arial" panose="020B0604020202020204" pitchFamily="34" charset="0"/>
              <a:buChar char="•"/>
            </a:pPr>
            <a:r>
              <a:rPr lang="en-GB" sz="1100" b="1" dirty="0" smtClean="0"/>
              <a:t>Inherit </a:t>
            </a:r>
          </a:p>
          <a:p>
            <a:pPr marL="171450" indent="-171450">
              <a:buFont typeface="Arial" panose="020B0604020202020204" pitchFamily="34" charset="0"/>
              <a:buChar char="•"/>
            </a:pPr>
            <a:r>
              <a:rPr lang="en-GB" sz="1100" b="1" dirty="0" smtClean="0"/>
              <a:t>minting</a:t>
            </a:r>
          </a:p>
        </p:txBody>
      </p:sp>
      <p:pic>
        <p:nvPicPr>
          <p:cNvPr id="6" name="Picture 2" descr="Image result for Image of a ke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305" b="25700"/>
          <a:stretch/>
        </p:blipFill>
        <p:spPr bwMode="auto">
          <a:xfrm rot="16200000" flipV="1">
            <a:off x="11617808" y="1368321"/>
            <a:ext cx="367598" cy="19694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ctrTitle"/>
          </p:nvPr>
        </p:nvSpPr>
        <p:spPr>
          <a:xfrm>
            <a:off x="1429015" y="-1979186"/>
            <a:ext cx="9144000" cy="2387600"/>
          </a:xfrm>
        </p:spPr>
        <p:txBody>
          <a:bodyPr>
            <a:normAutofit/>
          </a:bodyPr>
          <a:lstStyle/>
          <a:p>
            <a:r>
              <a:rPr lang="en-GB" sz="2000" b="1" dirty="0" smtClean="0"/>
              <a:t>Anglo-Saxon Society: England before 1066</a:t>
            </a:r>
            <a:endParaRPr lang="en-GB" sz="2000" b="1" dirty="0"/>
          </a:p>
        </p:txBody>
      </p:sp>
      <p:sp>
        <p:nvSpPr>
          <p:cNvPr id="7" name="Rounded Rectangle 6"/>
          <p:cNvSpPr/>
          <p:nvPr/>
        </p:nvSpPr>
        <p:spPr>
          <a:xfrm>
            <a:off x="8259624" y="54318"/>
            <a:ext cx="3792868" cy="525441"/>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1050" b="1" dirty="0" smtClean="0"/>
              <a:t>What do I need to know: </a:t>
            </a:r>
          </a:p>
          <a:p>
            <a:pPr marL="171450" indent="-171450">
              <a:buFont typeface="Arial" panose="020B0604020202020204" pitchFamily="34" charset="0"/>
              <a:buChar char="•"/>
            </a:pPr>
            <a:r>
              <a:rPr lang="en-GB" sz="1050" b="1" dirty="0" smtClean="0"/>
              <a:t>What England was like before 1066.. </a:t>
            </a:r>
          </a:p>
          <a:p>
            <a:pPr marL="171450" indent="-171450">
              <a:buFont typeface="Arial" panose="020B0604020202020204" pitchFamily="34" charset="0"/>
              <a:buChar char="•"/>
            </a:pPr>
            <a:r>
              <a:rPr lang="en-GB" sz="1050" b="1" dirty="0" smtClean="0"/>
              <a:t>The importance of the Godwin Family. </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522" t="10942" r="22243" b="7705"/>
          <a:stretch/>
        </p:blipFill>
        <p:spPr bwMode="auto">
          <a:xfrm>
            <a:off x="6997916" y="2297469"/>
            <a:ext cx="5054576" cy="4438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782477" y="579759"/>
            <a:ext cx="3790537" cy="1759424"/>
          </a:xfrm>
          <a:prstGeom prst="rect">
            <a:avLst/>
          </a:prstGeom>
        </p:spPr>
        <p:txBody>
          <a:bodyPr wrap="square">
            <a:spAutoFit/>
          </a:bodyPr>
          <a:lstStyle/>
          <a:p>
            <a:r>
              <a:rPr lang="en-GB" sz="1050" b="1" dirty="0" smtClean="0"/>
              <a:t> So what was life like in Anglo-Saxon England? </a:t>
            </a:r>
          </a:p>
          <a:p>
            <a:pPr marL="285750" indent="-285750">
              <a:buFont typeface="Arial" panose="020B0604020202020204" pitchFamily="34" charset="0"/>
              <a:buChar char="•"/>
            </a:pPr>
            <a:r>
              <a:rPr lang="en-GB" sz="1050" dirty="0" smtClean="0"/>
              <a:t>Around </a:t>
            </a:r>
            <a:r>
              <a:rPr lang="en-GB" sz="1050" dirty="0"/>
              <a:t>two million inhabitants</a:t>
            </a:r>
          </a:p>
          <a:p>
            <a:pPr marL="285750" indent="-285750">
              <a:buFont typeface="Arial" panose="020B0604020202020204" pitchFamily="34" charset="0"/>
              <a:buChar char="•"/>
            </a:pPr>
            <a:r>
              <a:rPr lang="en-GB" sz="1050" dirty="0"/>
              <a:t>Life was hard </a:t>
            </a:r>
          </a:p>
          <a:p>
            <a:pPr marL="285750" indent="-285750">
              <a:buFont typeface="Arial" panose="020B0604020202020204" pitchFamily="34" charset="0"/>
              <a:buChar char="•"/>
            </a:pPr>
            <a:r>
              <a:rPr lang="en-GB" sz="1050" dirty="0"/>
              <a:t>Life expectancy low</a:t>
            </a:r>
          </a:p>
          <a:p>
            <a:pPr marL="285750" indent="-285750">
              <a:buFont typeface="Arial" panose="020B0604020202020204" pitchFamily="34" charset="0"/>
              <a:buChar char="•"/>
            </a:pPr>
            <a:r>
              <a:rPr lang="en-GB" sz="1050" dirty="0"/>
              <a:t>Most people farmed the land</a:t>
            </a:r>
          </a:p>
          <a:p>
            <a:pPr marL="285750" indent="-285750">
              <a:buFont typeface="Arial" panose="020B0604020202020204" pitchFamily="34" charset="0"/>
              <a:buChar char="•"/>
            </a:pPr>
            <a:r>
              <a:rPr lang="en-GB" sz="1050" dirty="0"/>
              <a:t>At the top of Anglo – Saxon society were the aristocracy (people who had wealth and power), in the middle the peasant farmers and at the bottom the slaves</a:t>
            </a:r>
          </a:p>
          <a:p>
            <a:pPr marL="285750" indent="-285750">
              <a:buFont typeface="Arial" panose="020B0604020202020204" pitchFamily="34" charset="0"/>
              <a:buChar char="•"/>
            </a:pPr>
            <a:r>
              <a:rPr lang="en-GB" sz="1050" dirty="0"/>
              <a:t>Religion was an important feature of society</a:t>
            </a:r>
          </a:p>
          <a:p>
            <a:pPr marL="285750" indent="-285750">
              <a:buFont typeface="Arial" panose="020B0604020202020204" pitchFamily="34" charset="0"/>
              <a:buChar char="•"/>
            </a:pPr>
            <a:r>
              <a:rPr lang="en-GB" sz="1050" dirty="0"/>
              <a:t>King Edward the Confessor had ruled since 1042</a:t>
            </a: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4913" y="542354"/>
            <a:ext cx="888101" cy="904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descr="Click on each group to see where they arrived in Britain"/>
          <p:cNvPicPr>
            <a:picLocks noChangeAspect="1" noChangeArrowheads="1"/>
          </p:cNvPicPr>
          <p:nvPr/>
        </p:nvPicPr>
        <p:blipFill>
          <a:blip r:embed="rId5" cstate="print"/>
          <a:srcRect/>
          <a:stretch>
            <a:fillRect/>
          </a:stretch>
        </p:blipFill>
        <p:spPr bwMode="auto">
          <a:xfrm>
            <a:off x="217115" y="1282993"/>
            <a:ext cx="1285944" cy="12626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TextBox 11"/>
          <p:cNvSpPr txBox="1"/>
          <p:nvPr/>
        </p:nvSpPr>
        <p:spPr>
          <a:xfrm>
            <a:off x="1696593" y="1205783"/>
            <a:ext cx="5113149" cy="122341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050" b="1" dirty="0" smtClean="0"/>
              <a:t>Where did the Anglo-Saxons come from? </a:t>
            </a:r>
          </a:p>
          <a:p>
            <a:pPr marL="171450" indent="-171450">
              <a:buFont typeface="Arial" panose="020B0604020202020204" pitchFamily="34" charset="0"/>
              <a:buChar char="•"/>
            </a:pPr>
            <a:r>
              <a:rPr lang="en-GB" sz="1050" dirty="0" smtClean="0"/>
              <a:t>The Anglo-Saxons came from </a:t>
            </a:r>
            <a:r>
              <a:rPr lang="en-GB" sz="1050" u="sng" dirty="0" smtClean="0"/>
              <a:t>Denmark</a:t>
            </a:r>
            <a:r>
              <a:rPr lang="en-GB" sz="1050" dirty="0" smtClean="0"/>
              <a:t>, </a:t>
            </a:r>
            <a:r>
              <a:rPr lang="en-GB" sz="1050" u="sng" dirty="0" smtClean="0"/>
              <a:t>Germany </a:t>
            </a:r>
            <a:r>
              <a:rPr lang="en-GB" sz="1050" dirty="0" smtClean="0"/>
              <a:t>and the </a:t>
            </a:r>
            <a:r>
              <a:rPr lang="en-GB" sz="1050" u="sng" dirty="0" smtClean="0"/>
              <a:t>Netherlands. </a:t>
            </a:r>
          </a:p>
          <a:p>
            <a:pPr marL="171450" indent="-171450">
              <a:buFont typeface="Arial" panose="020B0604020202020204" pitchFamily="34" charset="0"/>
              <a:buChar char="•"/>
            </a:pPr>
            <a:r>
              <a:rPr lang="en-GB" sz="1050" dirty="0" smtClean="0"/>
              <a:t>These fearsome warriors rowed across the</a:t>
            </a:r>
          </a:p>
          <a:p>
            <a:pPr marL="171450" indent="-171450">
              <a:buFont typeface="Arial" panose="020B0604020202020204" pitchFamily="34" charset="0"/>
              <a:buChar char="•"/>
            </a:pPr>
            <a:r>
              <a:rPr lang="en-GB" sz="1050" dirty="0"/>
              <a:t>N</a:t>
            </a:r>
            <a:r>
              <a:rPr lang="en-GB" sz="1050" dirty="0" smtClean="0"/>
              <a:t>orth </a:t>
            </a:r>
            <a:r>
              <a:rPr lang="en-GB" sz="1050" dirty="0"/>
              <a:t>S</a:t>
            </a:r>
            <a:r>
              <a:rPr lang="en-GB" sz="1050" dirty="0" smtClean="0"/>
              <a:t>ea in wooden boats to England and forced the tribes in Britain to flee their homes.</a:t>
            </a:r>
          </a:p>
          <a:p>
            <a:pPr marL="171450" indent="-171450">
              <a:buFont typeface="Arial" panose="020B0604020202020204" pitchFamily="34" charset="0"/>
              <a:buChar char="•"/>
            </a:pPr>
            <a:r>
              <a:rPr lang="en-GB" sz="1050" dirty="0" smtClean="0"/>
              <a:t>Within a few centuries, the land they had invaded was known as England, after the Angles. </a:t>
            </a:r>
            <a:endParaRPr lang="en-GB" sz="1050" dirty="0"/>
          </a:p>
        </p:txBody>
      </p:sp>
      <p:sp>
        <p:nvSpPr>
          <p:cNvPr id="13" name="TextBox 12"/>
          <p:cNvSpPr txBox="1"/>
          <p:nvPr/>
        </p:nvSpPr>
        <p:spPr>
          <a:xfrm>
            <a:off x="1780096" y="2519206"/>
            <a:ext cx="5110098" cy="144655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b="1" dirty="0" smtClean="0"/>
              <a:t>Who were the Anglo-Saxons? </a:t>
            </a:r>
          </a:p>
          <a:p>
            <a:pPr marL="171450" indent="-171450">
              <a:buFont typeface="Arial" panose="020B0604020202020204" pitchFamily="34" charset="0"/>
              <a:buChar char="•"/>
            </a:pPr>
            <a:r>
              <a:rPr lang="en-GB" sz="1100" dirty="0" smtClean="0"/>
              <a:t>Believe it or not, the </a:t>
            </a:r>
            <a:r>
              <a:rPr lang="en-GB" sz="1100" dirty="0"/>
              <a:t>Anglo-Saxons were </a:t>
            </a:r>
            <a:r>
              <a:rPr lang="en-GB" sz="1100" b="1" dirty="0" smtClean="0"/>
              <a:t>warrior-farmers. </a:t>
            </a:r>
            <a:r>
              <a:rPr lang="en-GB" sz="1100" dirty="0" smtClean="0"/>
              <a:t>They </a:t>
            </a:r>
            <a:r>
              <a:rPr lang="en-GB" sz="1100" dirty="0"/>
              <a:t>began to invade Britain while the </a:t>
            </a:r>
            <a:r>
              <a:rPr lang="en-GB" sz="1100" dirty="0">
                <a:hlinkClick r:id="rId6" action="ppaction://hlinkfile"/>
              </a:rPr>
              <a:t>Romans</a:t>
            </a:r>
            <a:r>
              <a:rPr lang="en-GB" sz="1100" dirty="0"/>
              <a:t> were still in control</a:t>
            </a:r>
            <a:r>
              <a:rPr lang="en-GB" sz="1100" dirty="0" smtClean="0"/>
              <a:t>.</a:t>
            </a:r>
          </a:p>
          <a:p>
            <a:pPr marL="171450" indent="-171450">
              <a:buFont typeface="Arial" panose="020B0604020202020204" pitchFamily="34" charset="0"/>
              <a:buChar char="•"/>
            </a:pPr>
            <a:r>
              <a:rPr lang="en-GB" sz="1100" dirty="0" smtClean="0"/>
              <a:t>They wanted control and land.</a:t>
            </a:r>
          </a:p>
          <a:p>
            <a:pPr marL="171450" indent="-171450">
              <a:buFont typeface="Arial" panose="020B0604020202020204" pitchFamily="34" charset="0"/>
              <a:buChar char="•"/>
            </a:pPr>
            <a:r>
              <a:rPr lang="en-GB" sz="1100" dirty="0" smtClean="0"/>
              <a:t>The </a:t>
            </a:r>
            <a:r>
              <a:rPr lang="en-GB" sz="1100" dirty="0"/>
              <a:t>Anglo-Saxons were tall, fair-haired men, armed with swords and spears and round shields</a:t>
            </a:r>
            <a:r>
              <a:rPr lang="en-GB" sz="1100" dirty="0" smtClean="0"/>
              <a:t>.</a:t>
            </a:r>
          </a:p>
          <a:p>
            <a:pPr marL="171450" indent="-171450">
              <a:buFont typeface="Arial" panose="020B0604020202020204" pitchFamily="34" charset="0"/>
              <a:buChar char="•"/>
            </a:pPr>
            <a:r>
              <a:rPr lang="en-GB" sz="1100" dirty="0" smtClean="0"/>
              <a:t>Their other skills consisted of hunting, farming, textile (cloth) production and leather working.</a:t>
            </a:r>
          </a:p>
        </p:txBody>
      </p:sp>
      <p:pic>
        <p:nvPicPr>
          <p:cNvPr id="15" name="Picture 2" descr="http://www.essentialnormanconquest.com/images/osehncimages/osehnc00201.JPG"/>
          <p:cNvPicPr>
            <a:picLocks noChangeAspect="1" noChangeArrowheads="1"/>
          </p:cNvPicPr>
          <p:nvPr/>
        </p:nvPicPr>
        <p:blipFill>
          <a:blip r:embed="rId7" cstate="print"/>
          <a:srcRect/>
          <a:stretch>
            <a:fillRect/>
          </a:stretch>
        </p:blipFill>
        <p:spPr bwMode="auto">
          <a:xfrm>
            <a:off x="404943" y="2959342"/>
            <a:ext cx="1040197" cy="1346718"/>
          </a:xfrm>
          <a:prstGeom prst="rect">
            <a:avLst/>
          </a:prstGeom>
          <a:ln w="228600" cap="sq" cmpd="thickThin">
            <a:solidFill>
              <a:srgbClr val="000000"/>
            </a:solidFill>
            <a:prstDash val="solid"/>
            <a:miter lim="800000"/>
          </a:ln>
          <a:effectLst>
            <a:innerShdw blurRad="76200">
              <a:srgbClr val="000000"/>
            </a:innerShdw>
          </a:effectLst>
        </p:spPr>
      </p:pic>
      <p:sp>
        <p:nvSpPr>
          <p:cNvPr id="16" name="Content Placeholder 2"/>
          <p:cNvSpPr txBox="1">
            <a:spLocks/>
          </p:cNvSpPr>
          <p:nvPr/>
        </p:nvSpPr>
        <p:spPr>
          <a:xfrm>
            <a:off x="1780097" y="5592329"/>
            <a:ext cx="5099955" cy="114332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dirty="0" smtClean="0"/>
              <a:t>For about 150 years the Britons fought the Anglo-Saxons, but by the year 600 the Britons had either been forced to flee to Wales or the West Country and had become slaves.</a:t>
            </a:r>
          </a:p>
          <a:p>
            <a:pPr algn="l"/>
            <a:r>
              <a:rPr lang="en-GB" sz="1100" dirty="0" smtClean="0"/>
              <a:t>By the year 600 Britain had been divided into 7 main </a:t>
            </a:r>
            <a:r>
              <a:rPr lang="en-GB" sz="1100" dirty="0" err="1" smtClean="0"/>
              <a:t>Ango</a:t>
            </a:r>
            <a:r>
              <a:rPr lang="en-GB" sz="1100" dirty="0" smtClean="0"/>
              <a:t>-Saxon Kingdoms:</a:t>
            </a:r>
            <a:endParaRPr lang="en-GB" sz="1100" b="1" dirty="0" smtClean="0">
              <a:latin typeface="Comic Sans MS" pitchFamily="66" charset="0"/>
            </a:endParaRPr>
          </a:p>
          <a:p>
            <a:pPr algn="l"/>
            <a:r>
              <a:rPr lang="en-GB" sz="1100" b="1" dirty="0" smtClean="0"/>
              <a:t>Northumbria, Mercia, Essex, East Anglia, Wessex, Kent and Sussex.</a:t>
            </a:r>
            <a:r>
              <a:rPr lang="en-GB" sz="1100" b="1" dirty="0" smtClean="0">
                <a:solidFill>
                  <a:srgbClr val="FF0000"/>
                </a:solidFill>
                <a:latin typeface="Comic Sans MS" pitchFamily="66" charset="0"/>
              </a:rPr>
              <a:t> </a:t>
            </a:r>
          </a:p>
          <a:p>
            <a:endParaRPr lang="en-GB" sz="1800" dirty="0"/>
          </a:p>
        </p:txBody>
      </p:sp>
      <p:sp>
        <p:nvSpPr>
          <p:cNvPr id="17" name="TextBox 16"/>
          <p:cNvSpPr txBox="1"/>
          <p:nvPr/>
        </p:nvSpPr>
        <p:spPr>
          <a:xfrm>
            <a:off x="1780096" y="4080710"/>
            <a:ext cx="5099955" cy="144655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100" dirty="0" smtClean="0">
                <a:ea typeface="Batang" pitchFamily="18" charset="-127"/>
              </a:rPr>
              <a:t>There were three groups of people who settled in Britain which together, are called the </a:t>
            </a:r>
            <a:r>
              <a:rPr lang="en-GB" sz="1100" u="sng" dirty="0" smtClean="0">
                <a:ea typeface="Batang" pitchFamily="18" charset="-127"/>
              </a:rPr>
              <a:t>Anglo-Saxons.</a:t>
            </a:r>
            <a:endParaRPr lang="en-GB" sz="1100" dirty="0">
              <a:ea typeface="Batang" pitchFamily="18" charset="-127"/>
            </a:endParaRPr>
          </a:p>
          <a:p>
            <a:r>
              <a:rPr lang="en-GB" sz="1100" dirty="0" smtClean="0">
                <a:ea typeface="Batang" pitchFamily="18" charset="-127"/>
              </a:rPr>
              <a:t>These three groups are called: </a:t>
            </a:r>
          </a:p>
          <a:p>
            <a:pPr marL="171450" indent="-171450">
              <a:buFont typeface="Arial" panose="020B0604020202020204" pitchFamily="34" charset="0"/>
              <a:buChar char="•"/>
            </a:pPr>
            <a:r>
              <a:rPr lang="en-GB" sz="1100" u="sng" dirty="0" smtClean="0">
                <a:ea typeface="Batang" pitchFamily="18" charset="-127"/>
              </a:rPr>
              <a:t>Jutes</a:t>
            </a:r>
          </a:p>
          <a:p>
            <a:pPr marL="171450" indent="-171450">
              <a:buFont typeface="Arial" panose="020B0604020202020204" pitchFamily="34" charset="0"/>
              <a:buChar char="•"/>
            </a:pPr>
            <a:r>
              <a:rPr lang="en-GB" sz="1100" u="sng" dirty="0" smtClean="0">
                <a:ea typeface="Batang" pitchFamily="18" charset="-127"/>
              </a:rPr>
              <a:t>Angles</a:t>
            </a:r>
          </a:p>
          <a:p>
            <a:pPr marL="171450" indent="-171450">
              <a:buFont typeface="Arial" panose="020B0604020202020204" pitchFamily="34" charset="0"/>
              <a:buChar char="•"/>
            </a:pPr>
            <a:r>
              <a:rPr lang="en-GB" sz="1100" u="sng" dirty="0" smtClean="0">
                <a:ea typeface="Batang" pitchFamily="18" charset="-127"/>
              </a:rPr>
              <a:t>Saxons</a:t>
            </a:r>
            <a:endParaRPr lang="en-GB" sz="1100" u="sng" dirty="0">
              <a:ea typeface="Batang" pitchFamily="18" charset="-127"/>
            </a:endParaRPr>
          </a:p>
          <a:p>
            <a:r>
              <a:rPr lang="en-GB" sz="1100" dirty="0"/>
              <a:t>The Angles and the Saxon tribes were the largest of the three attacking tribes and so we often know them as Anglo-Saxons.</a:t>
            </a:r>
            <a:endParaRPr lang="en-GB" sz="1100" u="sng" dirty="0">
              <a:ea typeface="Batang" pitchFamily="18" charset="-127"/>
            </a:endParaRPr>
          </a:p>
        </p:txBody>
      </p:sp>
      <p:pic>
        <p:nvPicPr>
          <p:cNvPr id="1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383" y="4535427"/>
            <a:ext cx="1627210" cy="2322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own Ribbon 2"/>
          <p:cNvSpPr/>
          <p:nvPr/>
        </p:nvSpPr>
        <p:spPr>
          <a:xfrm>
            <a:off x="69383" y="54318"/>
            <a:ext cx="3781400" cy="1053265"/>
          </a:xfrm>
          <a:prstGeom prst="ribbon">
            <a:avLst>
              <a:gd name="adj1" fmla="val 16667"/>
              <a:gd name="adj2" fmla="val 750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dirty="0" smtClean="0"/>
              <a:t>This topic focusses on the arrival of the Normans but you need to know about Change and Continuity and so you need to know about Angl0-Saxon society before. </a:t>
            </a:r>
            <a:endParaRPr lang="en-GB" sz="1200" dirty="0"/>
          </a:p>
        </p:txBody>
      </p:sp>
    </p:spTree>
    <p:extLst>
      <p:ext uri="{BB962C8B-B14F-4D97-AF65-F5344CB8AC3E}">
        <p14:creationId xmlns:p14="http://schemas.microsoft.com/office/powerpoint/2010/main" val="456937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p Ribbon 8"/>
          <p:cNvSpPr/>
          <p:nvPr/>
        </p:nvSpPr>
        <p:spPr>
          <a:xfrm>
            <a:off x="1830259" y="311881"/>
            <a:ext cx="6953859" cy="1053279"/>
          </a:xfrm>
          <a:prstGeom prst="ribbon2">
            <a:avLst>
              <a:gd name="adj1" fmla="val 16667"/>
              <a:gd name="adj2" fmla="val 75000"/>
            </a:avLst>
          </a:prstGeom>
        </p:spPr>
        <p:style>
          <a:lnRef idx="2">
            <a:schemeClr val="dk1"/>
          </a:lnRef>
          <a:fillRef idx="1">
            <a:schemeClr val="lt1"/>
          </a:fillRef>
          <a:effectRef idx="0">
            <a:schemeClr val="dk1"/>
          </a:effectRef>
          <a:fontRef idx="minor">
            <a:schemeClr val="dk1"/>
          </a:fontRef>
        </p:style>
        <p:txBody>
          <a:bodyPr rtlCol="0" anchor="ctr"/>
          <a:lstStyle/>
          <a:p>
            <a:r>
              <a:rPr lang="en-GB" sz="1000" dirty="0" smtClean="0"/>
              <a:t>There had been very few towns in Anglo-Saxon England. But they were very important trading centres. Anglo-Saxon England had a strong trade with mainland Europe and Scandinavia, mainly exporting wool and cloth. Under the Norman control trade increased and the number of towns and size of towns gradually increased. Trade increased because the Norman Lords had greater link with mainland Europe. After the Norman Conquest some existing towns grew in military, religious and administrative centres. </a:t>
            </a:r>
          </a:p>
        </p:txBody>
      </p:sp>
      <p:sp>
        <p:nvSpPr>
          <p:cNvPr id="2" name="Title 1"/>
          <p:cNvSpPr>
            <a:spLocks noGrp="1"/>
          </p:cNvSpPr>
          <p:nvPr>
            <p:ph type="ctrTitle"/>
          </p:nvPr>
        </p:nvSpPr>
        <p:spPr>
          <a:xfrm>
            <a:off x="852251" y="-2010342"/>
            <a:ext cx="9144000" cy="2387600"/>
          </a:xfrm>
        </p:spPr>
        <p:txBody>
          <a:bodyPr>
            <a:normAutofit/>
          </a:bodyPr>
          <a:lstStyle/>
          <a:p>
            <a:r>
              <a:rPr lang="en-GB" sz="2400" b="1" dirty="0" smtClean="0"/>
              <a:t>Town Life!</a:t>
            </a:r>
            <a:endParaRPr lang="en-GB" sz="2400" b="1" dirty="0"/>
          </a:p>
        </p:txBody>
      </p:sp>
      <p:sp>
        <p:nvSpPr>
          <p:cNvPr id="10" name="Rounded Rectangle 9"/>
          <p:cNvSpPr/>
          <p:nvPr/>
        </p:nvSpPr>
        <p:spPr>
          <a:xfrm>
            <a:off x="8707746" y="60379"/>
            <a:ext cx="3342807" cy="786224"/>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1050" b="1" dirty="0" smtClean="0"/>
              <a:t>What do I need to know: </a:t>
            </a:r>
          </a:p>
          <a:p>
            <a:pPr marL="171450" indent="-171450">
              <a:buFont typeface="Wingdings" panose="05000000000000000000" pitchFamily="2" charset="2"/>
              <a:buChar char="Ø"/>
            </a:pPr>
            <a:r>
              <a:rPr lang="en-GB" sz="1050" dirty="0" smtClean="0"/>
              <a:t>Explain how towns changed under the Normans.</a:t>
            </a:r>
          </a:p>
          <a:p>
            <a:pPr marL="171450" indent="-171450">
              <a:buFont typeface="Wingdings" panose="05000000000000000000" pitchFamily="2" charset="2"/>
              <a:buChar char="Ø"/>
            </a:pPr>
            <a:r>
              <a:rPr lang="en-GB" sz="1050" dirty="0" smtClean="0"/>
              <a:t>To know the key trades in the towns. </a:t>
            </a:r>
          </a:p>
          <a:p>
            <a:pPr marL="171450" indent="-171450">
              <a:buFont typeface="Wingdings" panose="05000000000000000000" pitchFamily="2" charset="2"/>
              <a:buChar char="Ø"/>
            </a:pPr>
            <a:r>
              <a:rPr lang="en-GB" sz="1050" dirty="0" smtClean="0"/>
              <a:t>Compare Norman towns and villages.  </a:t>
            </a:r>
          </a:p>
        </p:txBody>
      </p:sp>
      <p:sp>
        <p:nvSpPr>
          <p:cNvPr id="13" name="Rounded Rectangular Callout 12"/>
          <p:cNvSpPr/>
          <p:nvPr/>
        </p:nvSpPr>
        <p:spPr>
          <a:xfrm>
            <a:off x="109213" y="60379"/>
            <a:ext cx="1445224" cy="1144411"/>
          </a:xfrm>
          <a:prstGeom prst="wedgeRoundRectCallout">
            <a:avLst>
              <a:gd name="adj1" fmla="val -47967"/>
              <a:gd name="adj2" fmla="val 6077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050" b="1" dirty="0" smtClean="0"/>
              <a:t>Key Words: </a:t>
            </a:r>
          </a:p>
          <a:p>
            <a:pPr marL="171450" indent="-171450">
              <a:buFont typeface="Arial" panose="020B0604020202020204" pitchFamily="34" charset="0"/>
              <a:buChar char="•"/>
            </a:pPr>
            <a:r>
              <a:rPr lang="en-GB" sz="1050" dirty="0" smtClean="0"/>
              <a:t>Burgesses</a:t>
            </a:r>
          </a:p>
          <a:p>
            <a:pPr marL="171450" indent="-171450">
              <a:buFont typeface="Arial" panose="020B0604020202020204" pitchFamily="34" charset="0"/>
              <a:buChar char="•"/>
            </a:pPr>
            <a:r>
              <a:rPr lang="en-GB" sz="1050" dirty="0" smtClean="0"/>
              <a:t>Domesday</a:t>
            </a:r>
          </a:p>
          <a:p>
            <a:pPr marL="171450" indent="-171450">
              <a:buFont typeface="Arial" panose="020B0604020202020204" pitchFamily="34" charset="0"/>
              <a:buChar char="•"/>
            </a:pPr>
            <a:r>
              <a:rPr lang="en-GB" sz="1050" dirty="0" smtClean="0"/>
              <a:t>Franchise</a:t>
            </a:r>
          </a:p>
          <a:p>
            <a:pPr marL="171450" indent="-171450">
              <a:buFont typeface="Arial" panose="020B0604020202020204" pitchFamily="34" charset="0"/>
              <a:buChar char="•"/>
            </a:pPr>
            <a:r>
              <a:rPr lang="en-GB" sz="1050" dirty="0" smtClean="0"/>
              <a:t>Guilds</a:t>
            </a:r>
          </a:p>
          <a:p>
            <a:pPr marL="171450" indent="-171450">
              <a:buFont typeface="Arial" panose="020B0604020202020204" pitchFamily="34" charset="0"/>
              <a:buChar char="•"/>
            </a:pPr>
            <a:r>
              <a:rPr lang="en-GB" sz="1050" dirty="0" smtClean="0"/>
              <a:t>Trade</a:t>
            </a:r>
          </a:p>
        </p:txBody>
      </p:sp>
      <p:pic>
        <p:nvPicPr>
          <p:cNvPr id="1026" name="Picture 2" descr="Image result for Image of a ke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305" b="25700"/>
          <a:stretch/>
        </p:blipFill>
        <p:spPr bwMode="auto">
          <a:xfrm>
            <a:off x="852251" y="819394"/>
            <a:ext cx="565498" cy="277062"/>
          </a:xfrm>
          <a:prstGeom prst="rect">
            <a:avLst/>
          </a:prstGeom>
          <a:noFill/>
          <a:extLst>
            <a:ext uri="{909E8E84-426E-40DD-AFC4-6F175D3DCCD1}">
              <a14:hiddenFill xmlns:a14="http://schemas.microsoft.com/office/drawing/2010/main">
                <a:solidFill>
                  <a:srgbClr val="FFFFFF"/>
                </a:solidFill>
              </a14:hiddenFill>
            </a:ext>
          </a:extLst>
        </p:spPr>
      </p:pic>
      <p:sp>
        <p:nvSpPr>
          <p:cNvPr id="18" name="Horizontal Scroll 17"/>
          <p:cNvSpPr/>
          <p:nvPr/>
        </p:nvSpPr>
        <p:spPr>
          <a:xfrm>
            <a:off x="9168504" y="4802293"/>
            <a:ext cx="2893068" cy="1997845"/>
          </a:xfrm>
          <a:prstGeom prst="horizontalScroll">
            <a:avLst>
              <a:gd name="adj" fmla="val 3594"/>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tabLst>
                <a:tab pos="1793875" algn="l"/>
              </a:tabLst>
            </a:pPr>
            <a:r>
              <a:rPr lang="en-GB" sz="1000" dirty="0" smtClean="0"/>
              <a:t>Wool was in great demand in England and neighbouring counties for making clothes. </a:t>
            </a:r>
          </a:p>
          <a:p>
            <a:pPr marL="285750" indent="-285750">
              <a:buFont typeface="Arial" panose="020B0604020202020204" pitchFamily="34" charset="0"/>
              <a:buChar char="•"/>
              <a:tabLst>
                <a:tab pos="1793875" algn="l"/>
              </a:tabLst>
            </a:pPr>
            <a:r>
              <a:rPr lang="en-GB" sz="1000" dirty="0" smtClean="0"/>
              <a:t>It was produced in the countryside, but was brought, along major rivers to market in towns such as York and Lincoln. </a:t>
            </a:r>
          </a:p>
          <a:p>
            <a:pPr marL="285750" indent="-285750">
              <a:buFont typeface="Arial" panose="020B0604020202020204" pitchFamily="34" charset="0"/>
              <a:buChar char="•"/>
              <a:tabLst>
                <a:tab pos="1793875" algn="l"/>
              </a:tabLst>
            </a:pPr>
            <a:r>
              <a:rPr lang="en-GB" sz="1000" dirty="0" smtClean="0"/>
              <a:t>Wool was often exported abroad to towns such as Flanders in Belgium. </a:t>
            </a:r>
          </a:p>
          <a:p>
            <a:pPr marL="285750" indent="-285750">
              <a:buFont typeface="Arial" panose="020B0604020202020204" pitchFamily="34" charset="0"/>
              <a:buChar char="•"/>
              <a:tabLst>
                <a:tab pos="1793875" algn="l"/>
              </a:tabLst>
            </a:pPr>
            <a:r>
              <a:rPr lang="en-GB" sz="1000" dirty="0" smtClean="0"/>
              <a:t>Some English costal towns grew as centres of international  trade, including Boston, London and Southampton. </a:t>
            </a:r>
          </a:p>
          <a:p>
            <a:pPr marL="285750" indent="-285750">
              <a:buFont typeface="Arial" panose="020B0604020202020204" pitchFamily="34" charset="0"/>
              <a:buChar char="•"/>
              <a:tabLst>
                <a:tab pos="1793875" algn="l"/>
              </a:tabLst>
            </a:pPr>
            <a:r>
              <a:rPr lang="en-GB" sz="1000" dirty="0" smtClean="0"/>
              <a:t>Towns like Bristol grew as a result of trade in wine from Gascony. </a:t>
            </a:r>
            <a:endParaRPr lang="en-GB" sz="1000" dirty="0"/>
          </a:p>
        </p:txBody>
      </p:sp>
      <p:sp>
        <p:nvSpPr>
          <p:cNvPr id="20" name="Horizontal Scroll 19"/>
          <p:cNvSpPr/>
          <p:nvPr/>
        </p:nvSpPr>
        <p:spPr>
          <a:xfrm>
            <a:off x="9136418" y="3601958"/>
            <a:ext cx="2928515" cy="1164272"/>
          </a:xfrm>
          <a:prstGeom prst="horizontalScroll">
            <a:avLst>
              <a:gd name="adj" fmla="val 2722"/>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en-GB" sz="1000" dirty="0" smtClean="0">
                <a:solidFill>
                  <a:prstClr val="black"/>
                </a:solidFill>
              </a:rPr>
              <a:t>The production of iron and lead was very important in Norman England for building houses and making weapons. Towns that specialised in metalworking were often situated near woodland, because wood was used in the furnaces needed to melt and shape metal. </a:t>
            </a:r>
          </a:p>
        </p:txBody>
      </p:sp>
      <p:sp>
        <p:nvSpPr>
          <p:cNvPr id="21" name="Horizontal Scroll 20"/>
          <p:cNvSpPr/>
          <p:nvPr/>
        </p:nvSpPr>
        <p:spPr>
          <a:xfrm>
            <a:off x="9127611" y="2201485"/>
            <a:ext cx="2974857" cy="1276772"/>
          </a:xfrm>
          <a:prstGeom prst="horizontalScroll">
            <a:avLst>
              <a:gd name="adj" fmla="val 2939"/>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en-GB" sz="1000" dirty="0" smtClean="0"/>
              <a:t>Salt was very important product as it was used for cooking and to preserve food. The town of Droitwich, fro example, grew rapidly due to the production and sale of salt. </a:t>
            </a:r>
          </a:p>
          <a:p>
            <a:pPr marL="285750" indent="-285750">
              <a:buFont typeface="Arial" panose="020B0604020202020204" pitchFamily="34" charset="0"/>
              <a:buChar char="•"/>
            </a:pPr>
            <a:r>
              <a:rPr lang="en-GB" sz="1000" dirty="0" smtClean="0"/>
              <a:t>The Domesday Book shows that there were 13 salt houses in Droitwich and that three salt worker paid their tax to the King in Salt. </a:t>
            </a:r>
            <a:endParaRPr lang="en-GB" sz="1000" dirty="0"/>
          </a:p>
        </p:txBody>
      </p:sp>
      <p:sp>
        <p:nvSpPr>
          <p:cNvPr id="28" name="Rectangle 27"/>
          <p:cNvSpPr/>
          <p:nvPr/>
        </p:nvSpPr>
        <p:spPr>
          <a:xfrm rot="16200000">
            <a:off x="8180761" y="5647326"/>
            <a:ext cx="1606793" cy="307777"/>
          </a:xfrm>
          <a:prstGeom prst="rect">
            <a:avLst/>
          </a:prstGeom>
          <a:noFill/>
        </p:spPr>
        <p:txBody>
          <a:bodyPr wrap="square" lIns="91440" tIns="45720" rIns="91440" bIns="45720">
            <a:spAutoFit/>
          </a:bodyPr>
          <a:lstStyle/>
          <a:p>
            <a:pPr algn="ctr"/>
            <a:r>
              <a:rPr lang="en-US" sz="1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The Wool Trade</a:t>
            </a:r>
            <a:endParaRPr lang="en-US" sz="1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9" name="Rectangle 28"/>
          <p:cNvSpPr/>
          <p:nvPr/>
        </p:nvSpPr>
        <p:spPr>
          <a:xfrm rot="16200000">
            <a:off x="8376818" y="2762385"/>
            <a:ext cx="1215012" cy="307777"/>
          </a:xfrm>
          <a:prstGeom prst="rect">
            <a:avLst/>
          </a:prstGeom>
          <a:noFill/>
        </p:spPr>
        <p:txBody>
          <a:bodyPr wrap="none" lIns="91440" tIns="45720" rIns="91440" bIns="45720">
            <a:spAutoFit/>
          </a:bodyPr>
          <a:lstStyle/>
          <a:p>
            <a:pPr algn="ctr"/>
            <a:r>
              <a:rPr lang="en-US" sz="1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The Salt Trade</a:t>
            </a:r>
            <a:endParaRPr lang="en-US" sz="1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0" name="Rectangle 29"/>
          <p:cNvSpPr/>
          <p:nvPr/>
        </p:nvSpPr>
        <p:spPr>
          <a:xfrm rot="16200000">
            <a:off x="8457119" y="4089331"/>
            <a:ext cx="979756" cy="307777"/>
          </a:xfrm>
          <a:prstGeom prst="rect">
            <a:avLst/>
          </a:prstGeom>
          <a:noFill/>
        </p:spPr>
        <p:txBody>
          <a:bodyPr wrap="none" lIns="91440" tIns="45720" rIns="91440" bIns="45720">
            <a:spAutoFit/>
          </a:bodyPr>
          <a:lstStyle/>
          <a:p>
            <a:pPr algn="ctr"/>
            <a:r>
              <a:rPr lang="en-US" sz="1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Metalwork</a:t>
            </a:r>
            <a:endParaRPr lang="en-US" sz="1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7" name="Horizontal Scroll 6"/>
          <p:cNvSpPr/>
          <p:nvPr/>
        </p:nvSpPr>
        <p:spPr>
          <a:xfrm>
            <a:off x="8830269" y="908294"/>
            <a:ext cx="3298683" cy="1400473"/>
          </a:xfrm>
          <a:prstGeom prst="horizontalScroll">
            <a:avLst/>
          </a:prstGeom>
        </p:spPr>
        <p:style>
          <a:lnRef idx="2">
            <a:schemeClr val="dk1"/>
          </a:lnRef>
          <a:fillRef idx="1">
            <a:schemeClr val="lt1"/>
          </a:fillRef>
          <a:effectRef idx="0">
            <a:schemeClr val="dk1"/>
          </a:effectRef>
          <a:fontRef idx="minor">
            <a:schemeClr val="dk1"/>
          </a:fontRef>
        </p:style>
        <p:txBody>
          <a:bodyPr rtlCol="0" anchor="ctr"/>
          <a:lstStyle/>
          <a:p>
            <a:r>
              <a:rPr lang="en-GB" sz="1050" dirty="0" smtClean="0"/>
              <a:t>Trade played an important role in the growth of towns during the Norman period. Trade links with France were strengthened at the expense of Scandinavians links, however the Normans brought stability in trade and this led to the development of many towns. </a:t>
            </a:r>
          </a:p>
        </p:txBody>
      </p:sp>
      <p:sp>
        <p:nvSpPr>
          <p:cNvPr id="12" name="Rectangle 11"/>
          <p:cNvSpPr/>
          <p:nvPr/>
        </p:nvSpPr>
        <p:spPr>
          <a:xfrm>
            <a:off x="8946997" y="833413"/>
            <a:ext cx="2940677" cy="276999"/>
          </a:xfrm>
          <a:prstGeom prst="rect">
            <a:avLst/>
          </a:prstGeom>
        </p:spPr>
        <p:txBody>
          <a:bodyPr wrap="none">
            <a:spAutoFit/>
          </a:bodyPr>
          <a:lstStyle/>
          <a:p>
            <a:pPr algn="ctr"/>
            <a:r>
              <a:rPr lang="en-GB" sz="1200" b="1" dirty="0" smtClean="0"/>
              <a:t>How did trade affect the growth of towns? </a:t>
            </a:r>
          </a:p>
        </p:txBody>
      </p:sp>
      <p:sp>
        <p:nvSpPr>
          <p:cNvPr id="14" name="12-Point Star 13"/>
          <p:cNvSpPr/>
          <p:nvPr/>
        </p:nvSpPr>
        <p:spPr>
          <a:xfrm>
            <a:off x="6301315" y="1076105"/>
            <a:ext cx="2065769" cy="895166"/>
          </a:xfrm>
          <a:prstGeom prst="star1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900" b="1" dirty="0" smtClean="0"/>
              <a:t>By 1086 only 5% of the population lived in towns. </a:t>
            </a:r>
            <a:endParaRPr lang="en-GB" sz="900" b="1" dirty="0"/>
          </a:p>
        </p:txBody>
      </p:sp>
      <p:sp>
        <p:nvSpPr>
          <p:cNvPr id="15" name="Flowchart: Off-page Connector 14"/>
          <p:cNvSpPr/>
          <p:nvPr/>
        </p:nvSpPr>
        <p:spPr>
          <a:xfrm>
            <a:off x="6255443" y="4869122"/>
            <a:ext cx="2459865" cy="1957589"/>
          </a:xfrm>
          <a:prstGeom prst="flowChartOffpageConnector">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smtClean="0"/>
              <a:t>NEW IDEA: GUILDS!</a:t>
            </a:r>
          </a:p>
          <a:p>
            <a:r>
              <a:rPr lang="en-GB" sz="1000" dirty="0" smtClean="0"/>
              <a:t>The Normans introduced guilds to England. </a:t>
            </a:r>
          </a:p>
          <a:p>
            <a:r>
              <a:rPr lang="en-GB" sz="1000" dirty="0" smtClean="0"/>
              <a:t>A guild is a society merchants which controlled who was allowed to carry out business there. To practice as a merchant you had to be part of the guild. </a:t>
            </a:r>
          </a:p>
          <a:p>
            <a:r>
              <a:rPr lang="en-GB" sz="1000" dirty="0" smtClean="0"/>
              <a:t>Craft guilds were introduced it the later Middle Ages and were used to monitor the quality of goods an set prices, wages and conditions for work. </a:t>
            </a:r>
          </a:p>
        </p:txBody>
      </p:sp>
      <p:pic>
        <p:nvPicPr>
          <p:cNvPr id="2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390" t="50000" r="22904" b="8235"/>
          <a:stretch/>
        </p:blipFill>
        <p:spPr bwMode="auto">
          <a:xfrm>
            <a:off x="6255443" y="3448575"/>
            <a:ext cx="2466809" cy="1365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ular Callout 15"/>
          <p:cNvSpPr/>
          <p:nvPr/>
        </p:nvSpPr>
        <p:spPr>
          <a:xfrm>
            <a:off x="58568" y="1484085"/>
            <a:ext cx="4156387" cy="963894"/>
          </a:xfrm>
          <a:prstGeom prst="wedgeRoundRectCallout">
            <a:avLst>
              <a:gd name="adj1" fmla="val -38732"/>
              <a:gd name="adj2" fmla="val 6968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b="1" dirty="0" smtClean="0"/>
              <a:t>What evidence is there for the growth of towns? </a:t>
            </a:r>
          </a:p>
          <a:p>
            <a:pPr marL="285750" indent="-285750">
              <a:buFont typeface="Wingdings" panose="05000000000000000000" pitchFamily="2" charset="2"/>
              <a:buChar char="Ø"/>
            </a:pPr>
            <a:r>
              <a:rPr lang="en-GB" sz="1100" dirty="0" smtClean="0"/>
              <a:t>The evidence can be seen from the Domesday survey of 1086. </a:t>
            </a:r>
          </a:p>
          <a:p>
            <a:pPr marL="285750" indent="-285750">
              <a:buFont typeface="Wingdings" panose="05000000000000000000" pitchFamily="2" charset="2"/>
              <a:buChar char="Ø"/>
            </a:pPr>
            <a:r>
              <a:rPr lang="en-GB" sz="1100" dirty="0" smtClean="0"/>
              <a:t>London: 10,000 inhabitants. </a:t>
            </a:r>
          </a:p>
          <a:p>
            <a:pPr marL="285750" indent="-285750">
              <a:buFont typeface="Wingdings" panose="05000000000000000000" pitchFamily="2" charset="2"/>
              <a:buChar char="Ø"/>
            </a:pPr>
            <a:r>
              <a:rPr lang="en-GB" sz="1100" dirty="0" smtClean="0"/>
              <a:t>Winchester: 6,000 inhabitants. </a:t>
            </a:r>
          </a:p>
          <a:p>
            <a:pPr marL="285750" indent="-285750">
              <a:buFont typeface="Wingdings" panose="05000000000000000000" pitchFamily="2" charset="2"/>
              <a:buChar char="Ø"/>
            </a:pPr>
            <a:r>
              <a:rPr lang="en-GB" sz="1100" dirty="0" smtClean="0"/>
              <a:t>Norwich, York and Lincoln: 4,000-5,000 people. </a:t>
            </a:r>
          </a:p>
        </p:txBody>
      </p:sp>
      <p:sp>
        <p:nvSpPr>
          <p:cNvPr id="27" name="12-Point Star 26"/>
          <p:cNvSpPr/>
          <p:nvPr/>
        </p:nvSpPr>
        <p:spPr>
          <a:xfrm>
            <a:off x="6907128" y="1904925"/>
            <a:ext cx="1942808" cy="1515957"/>
          </a:xfrm>
          <a:prstGeom prst="star1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900" b="1" dirty="0" smtClean="0"/>
              <a:t>Many developed as new religious centres with new Cathedrals in Durham, Ely, Salisbury, Winchester and Lincoln. </a:t>
            </a:r>
            <a:endParaRPr lang="en-GB" sz="900" b="1" dirty="0"/>
          </a:p>
        </p:txBody>
      </p:sp>
      <p:pic>
        <p:nvPicPr>
          <p:cNvPr id="17" name="Picture 2" descr="Image result for Norman Church"/>
          <p:cNvPicPr>
            <a:picLocks noChangeAspect="1" noChangeArrowheads="1"/>
          </p:cNvPicPr>
          <p:nvPr/>
        </p:nvPicPr>
        <p:blipFill rotWithShape="1">
          <a:blip r:embed="rId4">
            <a:extLst>
              <a:ext uri="{28A0092B-C50C-407E-A947-70E740481C1C}">
                <a14:useLocalDpi xmlns:a14="http://schemas.microsoft.com/office/drawing/2010/main" val="0"/>
              </a:ext>
            </a:extLst>
          </a:blip>
          <a:srcRect l="18672" t="9010" r="9286" b="23126"/>
          <a:stretch/>
        </p:blipFill>
        <p:spPr bwMode="auto">
          <a:xfrm>
            <a:off x="6228959" y="2023062"/>
            <a:ext cx="678169" cy="1425513"/>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4285811" y="1300846"/>
            <a:ext cx="1898776" cy="303933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smtClean="0"/>
              <a:t>Burgesses: </a:t>
            </a:r>
          </a:p>
          <a:p>
            <a:pPr marL="285750" indent="-285750">
              <a:buFont typeface="Wingdings" panose="05000000000000000000" pitchFamily="2" charset="2"/>
              <a:buChar char="§"/>
            </a:pPr>
            <a:r>
              <a:rPr lang="en-GB" sz="1100" dirty="0" smtClean="0"/>
              <a:t>A Burgess was a town dweller from the upper ranks of townspeople. They owed services and taxes to the Lord and could buy and sell property. </a:t>
            </a:r>
          </a:p>
          <a:p>
            <a:pPr marL="285750" indent="-285750">
              <a:buFont typeface="Wingdings" panose="05000000000000000000" pitchFamily="2" charset="2"/>
              <a:buChar char="§"/>
            </a:pPr>
            <a:r>
              <a:rPr lang="en-GB" sz="1100" dirty="0" smtClean="0"/>
              <a:t>Lincoln had 970 burgesses. </a:t>
            </a:r>
          </a:p>
          <a:p>
            <a:pPr marL="285750" indent="-285750">
              <a:buFont typeface="Wingdings" panose="05000000000000000000" pitchFamily="2" charset="2"/>
              <a:buChar char="§"/>
            </a:pPr>
            <a:r>
              <a:rPr lang="en-GB" sz="1100" dirty="0" smtClean="0"/>
              <a:t>Burgesses had legal and administrative responsibilities but the amount of power they had did vary from town to town. </a:t>
            </a:r>
            <a:endParaRPr lang="en-GB" sz="1100" dirty="0"/>
          </a:p>
        </p:txBody>
      </p:sp>
      <p:sp>
        <p:nvSpPr>
          <p:cNvPr id="31" name="12-Point Star 30"/>
          <p:cNvSpPr/>
          <p:nvPr/>
        </p:nvSpPr>
        <p:spPr>
          <a:xfrm>
            <a:off x="3089255" y="1904925"/>
            <a:ext cx="1480436" cy="1173125"/>
          </a:xfrm>
          <a:prstGeom prst="star1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900" b="1" dirty="0" smtClean="0"/>
              <a:t>Between 1066 and 11,000 21 new towns were created! </a:t>
            </a:r>
            <a:endParaRPr lang="en-GB" sz="900" b="1" dirty="0"/>
          </a:p>
        </p:txBody>
      </p:sp>
      <p:pic>
        <p:nvPicPr>
          <p:cNvPr id="32" name="Picture 2" descr="Image result for flock of sheep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89254" y="6562119"/>
            <a:ext cx="798420" cy="22621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9600" y="6450050"/>
            <a:ext cx="728932" cy="309123"/>
          </a:xfrm>
          <a:prstGeom prst="rect">
            <a:avLst/>
          </a:prstGeom>
        </p:spPr>
      </p:pic>
      <p:pic>
        <p:nvPicPr>
          <p:cNvPr id="24" name="Picture 23"/>
          <p:cNvPicPr>
            <a:picLocks noChangeAspect="1"/>
          </p:cNvPicPr>
          <p:nvPr/>
        </p:nvPicPr>
        <p:blipFill>
          <a:blip r:embed="rId7"/>
          <a:stretch>
            <a:fillRect/>
          </a:stretch>
        </p:blipFill>
        <p:spPr>
          <a:xfrm>
            <a:off x="3793692" y="4340180"/>
            <a:ext cx="2395533" cy="2448158"/>
          </a:xfrm>
          <a:prstGeom prst="rect">
            <a:avLst/>
          </a:prstGeom>
        </p:spPr>
      </p:pic>
      <p:sp>
        <p:nvSpPr>
          <p:cNvPr id="35" name="Flowchart: Off-page Connector 34"/>
          <p:cNvSpPr/>
          <p:nvPr/>
        </p:nvSpPr>
        <p:spPr>
          <a:xfrm>
            <a:off x="109213" y="4243219"/>
            <a:ext cx="3684479" cy="2270240"/>
          </a:xfrm>
          <a:prstGeom prst="flowChartOffpageConnector">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b="1" dirty="0" smtClean="0"/>
              <a:t>Markets and Fairs!</a:t>
            </a:r>
          </a:p>
          <a:p>
            <a:pPr marL="285750" indent="-285750">
              <a:buFont typeface="Wingdings" panose="05000000000000000000" pitchFamily="2" charset="2"/>
              <a:buChar char="§"/>
            </a:pPr>
            <a:r>
              <a:rPr lang="en-GB" sz="1200" dirty="0" smtClean="0"/>
              <a:t>Markets and Fairs could only be held if a Franchise (authorisation for a group of towns people to carry out business activity) was given in the form of a grant. </a:t>
            </a:r>
          </a:p>
          <a:p>
            <a:pPr marL="285750" indent="-285750">
              <a:buFont typeface="Wingdings" panose="05000000000000000000" pitchFamily="2" charset="2"/>
              <a:buChar char="§"/>
            </a:pPr>
            <a:r>
              <a:rPr lang="en-GB" sz="1200" dirty="0" smtClean="0"/>
              <a:t>After the Norman Conquest 2800 grants were given. </a:t>
            </a:r>
          </a:p>
          <a:p>
            <a:pPr marL="285750" indent="-285750">
              <a:buFont typeface="Wingdings" panose="05000000000000000000" pitchFamily="2" charset="2"/>
              <a:buChar char="§"/>
            </a:pPr>
            <a:r>
              <a:rPr lang="en-GB" sz="1200" dirty="0" smtClean="0"/>
              <a:t>Whilst markets gave traders a place to buy and sell, fair marked religious events and were an occasion to celebrate. </a:t>
            </a:r>
          </a:p>
        </p:txBody>
      </p:sp>
      <p:sp>
        <p:nvSpPr>
          <p:cNvPr id="34" name="Rounded Rectangle 33"/>
          <p:cNvSpPr/>
          <p:nvPr/>
        </p:nvSpPr>
        <p:spPr>
          <a:xfrm>
            <a:off x="109213" y="2868819"/>
            <a:ext cx="3303688" cy="126233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GB" sz="1000" b="1" dirty="0" smtClean="0"/>
              <a:t>By how much did life really change? </a:t>
            </a:r>
          </a:p>
          <a:p>
            <a:pPr marL="171450" indent="-171450">
              <a:buFont typeface="Arial" panose="020B0604020202020204" pitchFamily="34" charset="0"/>
              <a:buChar char="•"/>
            </a:pPr>
            <a:r>
              <a:rPr lang="en-GB" sz="1000" dirty="0" smtClean="0"/>
              <a:t>The Normans did change life in England. </a:t>
            </a:r>
          </a:p>
          <a:p>
            <a:pPr marL="171450" indent="-171450">
              <a:buFont typeface="Arial" panose="020B0604020202020204" pitchFamily="34" charset="0"/>
              <a:buChar char="•"/>
            </a:pPr>
            <a:r>
              <a:rPr lang="en-GB" sz="1000" dirty="0" smtClean="0"/>
              <a:t>The change was different according to social status. </a:t>
            </a:r>
          </a:p>
          <a:p>
            <a:pPr marL="171450" indent="-171450">
              <a:buFont typeface="Arial" panose="020B0604020202020204" pitchFamily="34" charset="0"/>
              <a:buChar char="•"/>
            </a:pPr>
            <a:r>
              <a:rPr lang="en-GB" sz="1000" dirty="0" smtClean="0"/>
              <a:t>For those as the very top of the hierarchy when the Normans arrives, THE Norman impact was very significant. </a:t>
            </a:r>
          </a:p>
          <a:p>
            <a:pPr marL="171450" indent="-171450">
              <a:buFont typeface="Arial" panose="020B0604020202020204" pitchFamily="34" charset="0"/>
              <a:buChar char="•"/>
            </a:pPr>
            <a:r>
              <a:rPr lang="en-GB" sz="1000" dirty="0" smtClean="0"/>
              <a:t>For the peasants life changed very little. </a:t>
            </a:r>
            <a:endParaRPr lang="en-GB" sz="1000" dirty="0"/>
          </a:p>
        </p:txBody>
      </p:sp>
    </p:spTree>
    <p:extLst>
      <p:ext uri="{BB962C8B-B14F-4D97-AF65-F5344CB8AC3E}">
        <p14:creationId xmlns:p14="http://schemas.microsoft.com/office/powerpoint/2010/main" val="56475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Unit 3 </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704325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1629" y="-2074770"/>
            <a:ext cx="9144000" cy="2387600"/>
          </a:xfrm>
        </p:spPr>
        <p:txBody>
          <a:bodyPr>
            <a:normAutofit/>
          </a:bodyPr>
          <a:lstStyle/>
          <a:p>
            <a:r>
              <a:rPr lang="en-GB" sz="1600" b="1" dirty="0" smtClean="0"/>
              <a:t>The Norman’s relationship with the Pope’s</a:t>
            </a:r>
            <a:endParaRPr lang="en-GB" sz="1600" b="1" dirty="0"/>
          </a:p>
        </p:txBody>
      </p:sp>
      <p:sp>
        <p:nvSpPr>
          <p:cNvPr id="10" name="Rounded Rectangle 9"/>
          <p:cNvSpPr/>
          <p:nvPr/>
        </p:nvSpPr>
        <p:spPr>
          <a:xfrm>
            <a:off x="179014" y="49657"/>
            <a:ext cx="4161166" cy="713328"/>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smtClean="0"/>
              <a:t>What do I need to know: </a:t>
            </a:r>
          </a:p>
          <a:p>
            <a:pPr marL="171450" indent="-171450">
              <a:buFont typeface="Arial" panose="020B0604020202020204" pitchFamily="34" charset="0"/>
              <a:buChar char="•"/>
            </a:pPr>
            <a:r>
              <a:rPr lang="en-GB" sz="1100" b="1" dirty="0" smtClean="0"/>
              <a:t>The relationship with the Pope. </a:t>
            </a:r>
          </a:p>
          <a:p>
            <a:pPr marL="171450" indent="-171450">
              <a:buFont typeface="Arial" panose="020B0604020202020204" pitchFamily="34" charset="0"/>
              <a:buChar char="•"/>
            </a:pPr>
            <a:r>
              <a:rPr lang="en-GB" sz="1100" b="1" dirty="0" smtClean="0"/>
              <a:t>What the Pope and the King’s quarrelled over. </a:t>
            </a:r>
          </a:p>
          <a:p>
            <a:pPr marL="171450" indent="-171450">
              <a:buFont typeface="Arial" panose="020B0604020202020204" pitchFamily="34" charset="0"/>
              <a:buChar char="•"/>
            </a:pPr>
            <a:r>
              <a:rPr lang="en-GB" sz="1100" b="1" dirty="0" smtClean="0"/>
              <a:t>The key reforms (changes) made by each King. </a:t>
            </a:r>
          </a:p>
        </p:txBody>
      </p:sp>
      <p:sp>
        <p:nvSpPr>
          <p:cNvPr id="13" name="Rounded Rectangular Callout 12"/>
          <p:cNvSpPr/>
          <p:nvPr/>
        </p:nvSpPr>
        <p:spPr>
          <a:xfrm>
            <a:off x="7876322" y="55859"/>
            <a:ext cx="4178304" cy="575812"/>
          </a:xfrm>
          <a:prstGeom prst="wedgeRoundRectCallout">
            <a:avLst>
              <a:gd name="adj1" fmla="val -47967"/>
              <a:gd name="adj2" fmla="val 6077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smtClean="0"/>
              <a:t>Key Words:</a:t>
            </a:r>
          </a:p>
          <a:p>
            <a:pPr algn="ctr"/>
            <a:r>
              <a:rPr lang="en-GB" sz="1100" b="1" dirty="0" smtClean="0"/>
              <a:t>Abbots, Bishops, celibacy, clergy, excommunication, Papacy, Parish, Hierarchy, Romanesque, Simony, Synods. </a:t>
            </a:r>
          </a:p>
        </p:txBody>
      </p:sp>
      <p:pic>
        <p:nvPicPr>
          <p:cNvPr id="1026" name="Picture 2" descr="Image result for Image of a ke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305" b="25700"/>
          <a:stretch/>
        </p:blipFill>
        <p:spPr bwMode="auto">
          <a:xfrm>
            <a:off x="11373297" y="409600"/>
            <a:ext cx="453258" cy="2220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nvPr>
        </p:nvGraphicFramePr>
        <p:xfrm>
          <a:off x="136663" y="861706"/>
          <a:ext cx="11917963" cy="5935980"/>
        </p:xfrm>
        <a:graphic>
          <a:graphicData uri="http://schemas.openxmlformats.org/drawingml/2006/table">
            <a:tbl>
              <a:tblPr firstRow="1" bandRow="1">
                <a:tableStyleId>{5940675A-B579-460E-94D1-54222C63F5DA}</a:tableStyleId>
              </a:tblPr>
              <a:tblGrid>
                <a:gridCol w="893647"/>
                <a:gridCol w="3799267"/>
                <a:gridCol w="3206840"/>
                <a:gridCol w="4018209"/>
              </a:tblGrid>
              <a:tr h="336029">
                <a:tc>
                  <a:txBody>
                    <a:bodyPr/>
                    <a:lstStyle/>
                    <a:p>
                      <a:endParaRPr lang="en-GB" sz="1000" dirty="0"/>
                    </a:p>
                  </a:txBody>
                  <a:tcPr/>
                </a:tc>
                <a:tc>
                  <a:txBody>
                    <a:bodyPr/>
                    <a:lstStyle/>
                    <a:p>
                      <a:r>
                        <a:rPr lang="en-GB" sz="1000" b="1" dirty="0" smtClean="0"/>
                        <a:t>Under William I </a:t>
                      </a:r>
                    </a:p>
                    <a:p>
                      <a:r>
                        <a:rPr lang="en-GB" sz="1000" dirty="0" smtClean="0"/>
                        <a:t>1066-1087</a:t>
                      </a:r>
                      <a:endParaRPr lang="en-GB" sz="1000" dirty="0"/>
                    </a:p>
                  </a:txBody>
                  <a:tcPr/>
                </a:tc>
                <a:tc>
                  <a:txBody>
                    <a:bodyPr/>
                    <a:lstStyle/>
                    <a:p>
                      <a:r>
                        <a:rPr lang="en-GB" sz="1000" b="1" dirty="0" smtClean="0"/>
                        <a:t>Under William II </a:t>
                      </a:r>
                      <a:r>
                        <a:rPr lang="en-GB" sz="1000" dirty="0" smtClean="0"/>
                        <a:t>(Rufus)</a:t>
                      </a:r>
                    </a:p>
                    <a:p>
                      <a:r>
                        <a:rPr lang="en-GB" sz="1000" dirty="0" smtClean="0"/>
                        <a:t>1087-1100</a:t>
                      </a:r>
                      <a:endParaRPr lang="en-GB" sz="1000" dirty="0"/>
                    </a:p>
                  </a:txBody>
                  <a:tcPr/>
                </a:tc>
                <a:tc>
                  <a:txBody>
                    <a:bodyPr/>
                    <a:lstStyle/>
                    <a:p>
                      <a:r>
                        <a:rPr lang="en-GB" sz="1000" b="1" dirty="0" smtClean="0"/>
                        <a:t>Under</a:t>
                      </a:r>
                      <a:r>
                        <a:rPr lang="en-GB" sz="1000" b="1" baseline="0" dirty="0" smtClean="0"/>
                        <a:t> Henry I </a:t>
                      </a:r>
                    </a:p>
                    <a:p>
                      <a:r>
                        <a:rPr lang="en-GB" sz="1000" b="0" baseline="0" dirty="0" smtClean="0"/>
                        <a:t>1100-1135</a:t>
                      </a:r>
                      <a:endParaRPr lang="en-GB" sz="1000" b="0" dirty="0"/>
                    </a:p>
                  </a:txBody>
                  <a:tcPr/>
                </a:tc>
              </a:tr>
              <a:tr h="369732">
                <a:tc>
                  <a:txBody>
                    <a:bodyPr/>
                    <a:lstStyle/>
                    <a:p>
                      <a:r>
                        <a:rPr lang="en-GB" sz="1000" b="1" dirty="0" smtClean="0"/>
                        <a:t>Beliefs:</a:t>
                      </a:r>
                      <a:endParaRPr lang="en-GB" sz="1000" b="1" dirty="0"/>
                    </a:p>
                  </a:txBody>
                  <a:tcPr/>
                </a:tc>
                <a:tc>
                  <a:txBody>
                    <a:bodyPr/>
                    <a:lstStyle/>
                    <a:p>
                      <a:r>
                        <a:rPr lang="en-GB" sz="1000" dirty="0" smtClean="0"/>
                        <a:t>Relations</a:t>
                      </a:r>
                      <a:r>
                        <a:rPr lang="en-GB" sz="1000" baseline="0" dirty="0" smtClean="0"/>
                        <a:t> were quite good. He put Normans in positions of influence.  Lanfranc ensured the English Church had some independence from Rome. </a:t>
                      </a:r>
                      <a:endParaRPr lang="en-GB" sz="1000" dirty="0"/>
                    </a:p>
                  </a:txBody>
                  <a:tcPr/>
                </a:tc>
                <a:tc>
                  <a:txBody>
                    <a:bodyPr/>
                    <a:lstStyle/>
                    <a:p>
                      <a:r>
                        <a:rPr lang="en-GB" sz="1000" b="0" i="0" dirty="0" smtClean="0"/>
                        <a:t>Not a religious man.</a:t>
                      </a:r>
                      <a:r>
                        <a:rPr lang="en-GB" sz="1000" b="0" i="0" baseline="0" dirty="0" smtClean="0"/>
                        <a:t> His morality was an issue. He had no interest in continuing the reforms of the church. Relations declined. </a:t>
                      </a:r>
                      <a:endParaRPr lang="en-GB" sz="1000" b="0" i="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0" i="0" dirty="0" smtClean="0"/>
                        <a:t>Had a better relationship</a:t>
                      </a:r>
                      <a:r>
                        <a:rPr lang="en-GB" sz="1000" b="0" i="0" baseline="0" dirty="0" smtClean="0"/>
                        <a:t> with the church but there were still tensions. </a:t>
                      </a:r>
                    </a:p>
                  </a:txBody>
                  <a:tcPr/>
                </a:tc>
              </a:tr>
              <a:tr h="391689">
                <a:tc>
                  <a:txBody>
                    <a:bodyPr/>
                    <a:lstStyle/>
                    <a:p>
                      <a:r>
                        <a:rPr lang="en-GB" sz="1000" b="1" baseline="0" dirty="0" smtClean="0"/>
                        <a:t>Pope’s: </a:t>
                      </a:r>
                      <a:endParaRPr lang="en-GB" sz="1000" b="1" dirty="0"/>
                    </a:p>
                  </a:txBody>
                  <a:tcPr/>
                </a:tc>
                <a:tc>
                  <a:txBody>
                    <a:bodyPr/>
                    <a:lstStyle/>
                    <a:p>
                      <a:r>
                        <a:rPr lang="en-GB" sz="1000" b="1" i="1" dirty="0" smtClean="0"/>
                        <a:t>Pope Alexander 1061-1073. </a:t>
                      </a:r>
                    </a:p>
                    <a:p>
                      <a:r>
                        <a:rPr lang="en-GB" sz="1000" b="1" i="1" dirty="0" smtClean="0"/>
                        <a:t>Pope</a:t>
                      </a:r>
                      <a:r>
                        <a:rPr lang="en-GB" sz="1000" b="1" i="1" baseline="0" dirty="0" smtClean="0"/>
                        <a:t> Gregory VII 1073-1085 (radical) </a:t>
                      </a:r>
                      <a:endParaRPr lang="en-GB" sz="1000" b="1" i="1" dirty="0"/>
                    </a:p>
                  </a:txBody>
                  <a:tcPr/>
                </a:tc>
                <a:tc>
                  <a:txBody>
                    <a:bodyPr/>
                    <a:lstStyle/>
                    <a:p>
                      <a:r>
                        <a:rPr lang="en-GB" sz="1000" b="1" i="1" dirty="0" smtClean="0"/>
                        <a:t>Pope Gregory VII- 1073-1085</a:t>
                      </a:r>
                    </a:p>
                    <a:p>
                      <a:r>
                        <a:rPr lang="en-GB" sz="1000" b="1" i="1" dirty="0" smtClean="0"/>
                        <a:t>Pope Urban II- 1075-1122. </a:t>
                      </a:r>
                    </a:p>
                  </a:txBody>
                  <a:tcPr/>
                </a:tc>
                <a:tc>
                  <a:txBody>
                    <a:bodyPr/>
                    <a:lstStyle/>
                    <a:p>
                      <a:r>
                        <a:rPr lang="en-GB" sz="1000" b="1" i="1" dirty="0" smtClean="0"/>
                        <a:t>Pope Urban II- 1075-1122. </a:t>
                      </a:r>
                    </a:p>
                    <a:p>
                      <a:endParaRPr lang="en-GB" sz="1000" b="1" i="1" dirty="0"/>
                    </a:p>
                  </a:txBody>
                  <a:tcPr/>
                </a:tc>
              </a:tr>
              <a:tr h="537503">
                <a:tc>
                  <a:txBody>
                    <a:bodyPr/>
                    <a:lstStyle/>
                    <a:p>
                      <a:r>
                        <a:rPr lang="en-GB" sz="1000" b="1" dirty="0" smtClean="0"/>
                        <a:t>Abuses of the Church</a:t>
                      </a:r>
                      <a:endParaRPr lang="en-GB" sz="1000" b="1" dirty="0"/>
                    </a:p>
                  </a:txBody>
                  <a:tcPr/>
                </a:tc>
                <a:tc>
                  <a:txBody>
                    <a:bodyPr/>
                    <a:lstStyle/>
                    <a:p>
                      <a:pPr marL="171450" indent="-171450">
                        <a:buFontTx/>
                        <a:buChar char="-"/>
                      </a:pPr>
                      <a:r>
                        <a:rPr lang="en-GB" sz="1000" b="0" i="0" dirty="0" smtClean="0"/>
                        <a:t>Used</a:t>
                      </a:r>
                      <a:r>
                        <a:rPr lang="en-GB" sz="1000" b="0" i="0" baseline="0" dirty="0" smtClean="0"/>
                        <a:t> a geld (form of tax) to extract money from religious houses.</a:t>
                      </a:r>
                    </a:p>
                    <a:p>
                      <a:pPr marL="171450" indent="-171450">
                        <a:buFontTx/>
                        <a:buChar char="-"/>
                      </a:pPr>
                      <a:r>
                        <a:rPr lang="en-GB" sz="1000" b="0" i="0" baseline="0" dirty="0" smtClean="0"/>
                        <a:t>Used religious positions to promote and reward people.  </a:t>
                      </a:r>
                      <a:endParaRPr lang="en-GB" sz="1000" b="0" i="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0" i="0" dirty="0" smtClean="0"/>
                        <a:t>-Continued</a:t>
                      </a:r>
                      <a:r>
                        <a:rPr lang="en-GB" sz="1000" b="0" i="0" baseline="0" dirty="0" smtClean="0"/>
                        <a:t> to use a geld (form of tax) to extract money from religious houses.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i="0" baseline="0" dirty="0" smtClean="0"/>
                        <a:t>-Used religious positions to promote and reward people.  </a:t>
                      </a:r>
                      <a:endParaRPr lang="en-GB" sz="1000" b="0" i="0" dirty="0" smtClean="0"/>
                    </a:p>
                  </a:txBody>
                  <a:tcPr/>
                </a:tc>
                <a:tc>
                  <a:txBody>
                    <a:bodyPr/>
                    <a:lstStyle/>
                    <a:p>
                      <a:pPr marL="171450" indent="-171450">
                        <a:buFontTx/>
                        <a:buChar char="-"/>
                      </a:pPr>
                      <a:endParaRPr lang="en-GB" sz="1000" b="1" i="1" baseline="0" dirty="0" smtClean="0"/>
                    </a:p>
                  </a:txBody>
                  <a:tcPr/>
                </a:tc>
              </a:tr>
              <a:tr h="1936444">
                <a:tc>
                  <a:txBody>
                    <a:bodyPr/>
                    <a:lstStyle/>
                    <a:p>
                      <a:r>
                        <a:rPr lang="en-GB" sz="1000" b="1" dirty="0" smtClean="0"/>
                        <a:t>Positive</a:t>
                      </a:r>
                      <a:r>
                        <a:rPr lang="en-GB" sz="1000" b="1" baseline="0" dirty="0" smtClean="0"/>
                        <a:t> relationships</a:t>
                      </a:r>
                      <a:endParaRPr lang="en-GB" sz="1000" b="1" dirty="0"/>
                    </a:p>
                  </a:txBody>
                  <a:tcPr/>
                </a:tc>
                <a:tc>
                  <a:txBody>
                    <a:bodyPr/>
                    <a:lstStyle/>
                    <a:p>
                      <a:pPr marL="0" indent="0">
                        <a:buFont typeface="Arial" panose="020B0604020202020204" pitchFamily="34" charset="0"/>
                        <a:buNone/>
                      </a:pPr>
                      <a:r>
                        <a:rPr lang="en-GB" sz="1000" dirty="0" smtClean="0"/>
                        <a:t>ALEXANDER: </a:t>
                      </a:r>
                    </a:p>
                    <a:p>
                      <a:pPr marL="171450" indent="-171450">
                        <a:buFont typeface="Arial" panose="020B0604020202020204" pitchFamily="34" charset="0"/>
                        <a:buChar char="•"/>
                      </a:pPr>
                      <a:r>
                        <a:rPr lang="en-GB" sz="1000" dirty="0" smtClean="0"/>
                        <a:t>Relations</a:t>
                      </a:r>
                      <a:r>
                        <a:rPr lang="en-GB" sz="1000" baseline="0" dirty="0" smtClean="0"/>
                        <a:t> between William and Pope Alexander were closer. </a:t>
                      </a:r>
                    </a:p>
                    <a:p>
                      <a:pPr marL="171450" indent="-171450">
                        <a:buFont typeface="Arial" panose="020B0604020202020204" pitchFamily="34" charset="0"/>
                        <a:buChar char="•"/>
                      </a:pPr>
                      <a:r>
                        <a:rPr lang="en-GB" sz="1000" baseline="0" dirty="0" smtClean="0"/>
                        <a:t>Alexander had given him a papal banner to carry in the Battle of Hastings. </a:t>
                      </a:r>
                    </a:p>
                    <a:p>
                      <a:pPr marL="171450" indent="-171450">
                        <a:buFont typeface="Arial" panose="020B0604020202020204" pitchFamily="34" charset="0"/>
                        <a:buChar char="•"/>
                      </a:pPr>
                      <a:r>
                        <a:rPr lang="en-GB" sz="1000" baseline="0" dirty="0" smtClean="0"/>
                        <a:t>They both wanted to reform the corrupt English church and bring it in line with Europe. </a:t>
                      </a:r>
                    </a:p>
                    <a:p>
                      <a:pPr marL="171450" indent="-171450">
                        <a:buFont typeface="Arial" panose="020B0604020202020204" pitchFamily="34" charset="0"/>
                        <a:buChar char="•"/>
                      </a:pPr>
                      <a:r>
                        <a:rPr lang="en-GB" sz="1000" baseline="0" dirty="0" smtClean="0"/>
                        <a:t>William agreed to get rid of simony and enforce clerical celibacy (No sex). </a:t>
                      </a:r>
                    </a:p>
                    <a:p>
                      <a:pPr marL="171450" indent="-171450">
                        <a:buFont typeface="Arial" panose="020B0604020202020204" pitchFamily="34" charset="0"/>
                        <a:buChar char="•"/>
                      </a:pPr>
                      <a:r>
                        <a:rPr lang="en-GB" sz="1000" baseline="0" dirty="0" smtClean="0"/>
                        <a:t>William’s main aim was to get rid of untrustworthy Anglo-Saxon Bishops. </a:t>
                      </a:r>
                    </a:p>
                    <a:p>
                      <a:pPr marL="0" indent="0">
                        <a:buFont typeface="Arial" panose="020B0604020202020204" pitchFamily="34" charset="0"/>
                        <a:buNone/>
                      </a:pPr>
                      <a:r>
                        <a:rPr lang="en-GB" sz="1000" baseline="0" dirty="0" smtClean="0"/>
                        <a:t>GREGORY:</a:t>
                      </a:r>
                    </a:p>
                    <a:p>
                      <a:pPr marL="171450" indent="-171450">
                        <a:buFont typeface="Arial" panose="020B0604020202020204" pitchFamily="34" charset="0"/>
                        <a:buChar char="•"/>
                      </a:pPr>
                      <a:r>
                        <a:rPr lang="en-GB" sz="1000" dirty="0" smtClean="0"/>
                        <a:t>William</a:t>
                      </a:r>
                      <a:r>
                        <a:rPr lang="en-GB" sz="1000" baseline="0" dirty="0" smtClean="0"/>
                        <a:t> did agree to the Peter pence 1 penny from every household was given to the Pope. </a:t>
                      </a:r>
                      <a:endParaRPr lang="en-GB" sz="1000" dirty="0"/>
                    </a:p>
                  </a:txBody>
                  <a:tcPr/>
                </a:tc>
                <a:tc>
                  <a:txBody>
                    <a:bodyPr/>
                    <a:lstStyle/>
                    <a:p>
                      <a:endParaRPr lang="en-GB" sz="1000" dirty="0"/>
                    </a:p>
                  </a:txBody>
                  <a:tcPr/>
                </a:tc>
                <a:tc>
                  <a:txBody>
                    <a:bodyPr/>
                    <a:lstStyle/>
                    <a:p>
                      <a:pPr marL="171450" indent="-171450">
                        <a:buFont typeface="Arial" panose="020B0604020202020204" pitchFamily="34" charset="0"/>
                        <a:buChar char="•"/>
                      </a:pPr>
                      <a:r>
                        <a:rPr lang="en-GB" sz="1000" dirty="0" smtClean="0"/>
                        <a:t>Henry I promised to end Rufus’s policy of plundering the Church and began to fill vacancies straight away. </a:t>
                      </a:r>
                      <a:endParaRPr lang="en-GB" sz="1000" dirty="0"/>
                    </a:p>
                  </a:txBody>
                  <a:tcPr/>
                </a:tc>
              </a:tr>
              <a:tr h="1737360">
                <a:tc>
                  <a:txBody>
                    <a:bodyPr/>
                    <a:lstStyle/>
                    <a:p>
                      <a:r>
                        <a:rPr lang="en-GB" sz="1000" b="1" dirty="0" smtClean="0"/>
                        <a:t>Controversy</a:t>
                      </a:r>
                      <a:endParaRPr lang="en-GB" sz="1000" b="1" dirty="0"/>
                    </a:p>
                  </a:txBody>
                  <a:tcPr/>
                </a:tc>
                <a:tc>
                  <a:txBody>
                    <a:bodyPr/>
                    <a:lstStyle/>
                    <a:p>
                      <a:pPr marL="0" indent="0">
                        <a:buFont typeface="Wingdings" panose="05000000000000000000" pitchFamily="2" charset="2"/>
                        <a:buNone/>
                      </a:pPr>
                      <a:r>
                        <a:rPr lang="en-GB" sz="950" dirty="0" smtClean="0"/>
                        <a:t>ALEXANDER: </a:t>
                      </a:r>
                    </a:p>
                    <a:p>
                      <a:pPr marL="171450" indent="-171450">
                        <a:buFont typeface="Wingdings" panose="05000000000000000000" pitchFamily="2" charset="2"/>
                        <a:buChar char="Ø"/>
                      </a:pPr>
                      <a:r>
                        <a:rPr lang="en-GB" sz="950" dirty="0" smtClean="0"/>
                        <a:t>Ordered</a:t>
                      </a:r>
                      <a:r>
                        <a:rPr lang="en-GB" sz="950" baseline="0" dirty="0" smtClean="0"/>
                        <a:t> William to do penance for all the blood split at Hastings. William built Battle Abbey finished by 1095. </a:t>
                      </a:r>
                      <a:endParaRPr lang="en-GB" sz="950" dirty="0" smtClean="0"/>
                    </a:p>
                    <a:p>
                      <a:pPr marL="0" indent="0">
                        <a:buFont typeface="Wingdings" panose="05000000000000000000" pitchFamily="2" charset="2"/>
                        <a:buNone/>
                      </a:pPr>
                      <a:r>
                        <a:rPr lang="en-GB" sz="950" dirty="0" smtClean="0"/>
                        <a:t>GREGORY: </a:t>
                      </a:r>
                    </a:p>
                    <a:p>
                      <a:pPr marL="171450" indent="-171450">
                        <a:buFont typeface="Wingdings" panose="05000000000000000000" pitchFamily="2" charset="2"/>
                        <a:buChar char="Ø"/>
                      </a:pPr>
                      <a:r>
                        <a:rPr lang="en-GB" sz="950" dirty="0" smtClean="0"/>
                        <a:t> Pope</a:t>
                      </a:r>
                      <a:r>
                        <a:rPr lang="en-GB" sz="950" baseline="0" dirty="0" smtClean="0"/>
                        <a:t> Gregory though the church had more authority than Kings. </a:t>
                      </a:r>
                    </a:p>
                    <a:p>
                      <a:pPr marL="171450" indent="-171450">
                        <a:buFont typeface="Wingdings" panose="05000000000000000000" pitchFamily="2" charset="2"/>
                        <a:buChar char="Ø"/>
                      </a:pPr>
                      <a:r>
                        <a:rPr lang="en-GB" sz="950" baseline="0" dirty="0" smtClean="0"/>
                        <a:t>He wanted direct control over discipline and teaching. </a:t>
                      </a:r>
                    </a:p>
                    <a:p>
                      <a:pPr marL="171450" indent="-171450">
                        <a:buFont typeface="Wingdings" panose="05000000000000000000" pitchFamily="2" charset="2"/>
                        <a:buChar char="Ø"/>
                      </a:pPr>
                      <a:r>
                        <a:rPr lang="en-GB" sz="950" baseline="0" dirty="0" smtClean="0"/>
                        <a:t>Relations with William start to decline. </a:t>
                      </a:r>
                    </a:p>
                    <a:p>
                      <a:pPr marL="171450" indent="-171450">
                        <a:buFont typeface="Wingdings" panose="05000000000000000000" pitchFamily="2" charset="2"/>
                        <a:buChar char="Ø"/>
                      </a:pPr>
                      <a:r>
                        <a:rPr lang="en-GB" sz="950" baseline="0" dirty="0" smtClean="0"/>
                        <a:t>Gregory wanted all English bishops to travel regularly to Rome to report to him. This did not happen. </a:t>
                      </a:r>
                    </a:p>
                    <a:p>
                      <a:pPr marL="171450" indent="-171450">
                        <a:buFont typeface="Wingdings" panose="05000000000000000000" pitchFamily="2" charset="2"/>
                        <a:buChar char="Ø"/>
                      </a:pPr>
                      <a:r>
                        <a:rPr lang="en-GB" sz="950" baseline="0" dirty="0" smtClean="0"/>
                        <a:t>The Pope demanded William swear fealty to him but William refused. </a:t>
                      </a:r>
                      <a:endParaRPr lang="en-GB" sz="950" dirty="0"/>
                    </a:p>
                  </a:txBody>
                  <a:tcPr/>
                </a:tc>
                <a:tc>
                  <a:txBody>
                    <a:bodyPr/>
                    <a:lstStyle/>
                    <a:p>
                      <a:r>
                        <a:rPr lang="en-GB" sz="950" dirty="0" smtClean="0"/>
                        <a:t>GREGORY:</a:t>
                      </a:r>
                      <a:r>
                        <a:rPr lang="en-GB" sz="950" baseline="0" dirty="0" smtClean="0"/>
                        <a:t> </a:t>
                      </a:r>
                    </a:p>
                    <a:p>
                      <a:pPr marL="171450" indent="-171450">
                        <a:buFont typeface="Arial" panose="020B0604020202020204" pitchFamily="34" charset="0"/>
                        <a:buChar char="•"/>
                      </a:pPr>
                      <a:r>
                        <a:rPr lang="en-GB" sz="950" baseline="0" dirty="0" smtClean="0"/>
                        <a:t>In 1078 Gregory banned Kings from appointing bishops and abbots in order to keep the Church independent. </a:t>
                      </a:r>
                    </a:p>
                    <a:p>
                      <a:pPr marL="171450" indent="-171450">
                        <a:buFont typeface="Arial" panose="020B0604020202020204" pitchFamily="34" charset="0"/>
                        <a:buChar char="•"/>
                      </a:pPr>
                      <a:r>
                        <a:rPr lang="en-GB" sz="950" baseline="0" dirty="0" smtClean="0"/>
                        <a:t>This led to a struggle between him and Kings in Europe over who could appoint senior clergy. </a:t>
                      </a:r>
                    </a:p>
                    <a:p>
                      <a:pPr marL="171450" indent="-171450">
                        <a:buFont typeface="Arial" panose="020B0604020202020204" pitchFamily="34" charset="0"/>
                        <a:buChar char="•"/>
                      </a:pPr>
                      <a:r>
                        <a:rPr lang="en-GB" sz="950" baseline="0" dirty="0" smtClean="0"/>
                        <a:t>Rufus quarrelled with Gregory over this. </a:t>
                      </a:r>
                    </a:p>
                    <a:p>
                      <a:r>
                        <a:rPr lang="en-GB" sz="950" baseline="0" dirty="0" smtClean="0"/>
                        <a:t>POPE URBAN: </a:t>
                      </a:r>
                    </a:p>
                    <a:p>
                      <a:pPr marL="171450" indent="-171450">
                        <a:buFont typeface="Arial" panose="020B0604020202020204" pitchFamily="34" charset="0"/>
                        <a:buChar char="•"/>
                      </a:pPr>
                      <a:r>
                        <a:rPr lang="en-GB" sz="950" baseline="0" dirty="0" smtClean="0"/>
                        <a:t>His successor Pope Urban II agreed not to interfere in English appointments while Rufus was king. But their relationship was hostile. </a:t>
                      </a:r>
                      <a:endParaRPr lang="en-GB" sz="950" dirty="0"/>
                    </a:p>
                  </a:txBody>
                  <a:tcPr/>
                </a:tc>
                <a:tc>
                  <a:txBody>
                    <a:bodyPr/>
                    <a:lstStyle/>
                    <a:p>
                      <a:r>
                        <a:rPr lang="en-GB" sz="950" dirty="0" smtClean="0"/>
                        <a:t>INVESTITURE</a:t>
                      </a:r>
                      <a:r>
                        <a:rPr lang="en-GB" sz="950" baseline="0" dirty="0" smtClean="0"/>
                        <a:t> CONTROVERSY: </a:t>
                      </a:r>
                    </a:p>
                    <a:p>
                      <a:pPr marL="171450" indent="-171450">
                        <a:buFont typeface="Wingdings" panose="05000000000000000000" pitchFamily="2" charset="2"/>
                        <a:buChar char="Ø"/>
                      </a:pPr>
                      <a:r>
                        <a:rPr lang="en-GB" sz="950" baseline="0" dirty="0" smtClean="0"/>
                        <a:t>This was the practice of Kings (lay rulers) giving emblems of their office (the ring and the staff) to new bishops when they were consecrated. </a:t>
                      </a:r>
                    </a:p>
                    <a:p>
                      <a:pPr marL="171450" indent="-171450">
                        <a:buFont typeface="Wingdings" panose="05000000000000000000" pitchFamily="2" charset="2"/>
                        <a:buChar char="Ø"/>
                      </a:pPr>
                      <a:r>
                        <a:rPr lang="en-GB" sz="950" baseline="0" dirty="0" smtClean="0"/>
                        <a:t>This implied the bishop depended on the King for their spiritual power not the Pope. </a:t>
                      </a:r>
                    </a:p>
                    <a:p>
                      <a:pPr marL="171450" indent="-171450">
                        <a:buFont typeface="Wingdings" panose="05000000000000000000" pitchFamily="2" charset="2"/>
                        <a:buChar char="Ø"/>
                      </a:pPr>
                      <a:r>
                        <a:rPr lang="en-GB" sz="950" baseline="0" dirty="0" smtClean="0"/>
                        <a:t>The Church were opposed to this. </a:t>
                      </a:r>
                    </a:p>
                    <a:p>
                      <a:pPr marL="171450" indent="-171450">
                        <a:buFont typeface="Wingdings" panose="05000000000000000000" pitchFamily="2" charset="2"/>
                        <a:buChar char="Ø"/>
                      </a:pPr>
                      <a:r>
                        <a:rPr lang="en-GB" sz="950" dirty="0" smtClean="0"/>
                        <a:t>The problem was many Bishops were also the Kings Tenants-in-chief</a:t>
                      </a:r>
                      <a:r>
                        <a:rPr lang="en-GB" sz="950" baseline="0" dirty="0" smtClean="0"/>
                        <a:t> and owed him </a:t>
                      </a:r>
                      <a:r>
                        <a:rPr lang="en-GB" sz="950" baseline="0" dirty="0" err="1" smtClean="0"/>
                        <a:t>dealty</a:t>
                      </a:r>
                      <a:r>
                        <a:rPr lang="en-GB" sz="950" baseline="0" dirty="0" smtClean="0"/>
                        <a:t>. </a:t>
                      </a:r>
                    </a:p>
                    <a:p>
                      <a:pPr marL="171450" indent="-171450">
                        <a:buFont typeface="Wingdings" panose="05000000000000000000" pitchFamily="2" charset="2"/>
                        <a:buChar char="Ø"/>
                      </a:pPr>
                      <a:r>
                        <a:rPr lang="en-GB" sz="950" baseline="0" dirty="0" smtClean="0"/>
                        <a:t>Archbishop Anselm refused to pay Homage to Henry I in 1103 and was exiled. </a:t>
                      </a:r>
                    </a:p>
                    <a:p>
                      <a:pPr marL="171450" indent="-171450">
                        <a:buFont typeface="Wingdings" panose="05000000000000000000" pitchFamily="2" charset="2"/>
                        <a:buChar char="Ø"/>
                      </a:pPr>
                      <a:r>
                        <a:rPr lang="en-GB" sz="950" baseline="0" dirty="0" smtClean="0"/>
                        <a:t>Henry I was threatened with EXCOMMUNICATION and reached an agreement in 1107. </a:t>
                      </a:r>
                    </a:p>
                    <a:p>
                      <a:pPr marL="171450" indent="-171450">
                        <a:buFont typeface="Wingdings" panose="05000000000000000000" pitchFamily="2" charset="2"/>
                        <a:buChar char="Ø"/>
                      </a:pPr>
                      <a:r>
                        <a:rPr lang="en-GB" sz="950" baseline="0" dirty="0" smtClean="0"/>
                        <a:t>The Bishops could pay homage before they were consecrated. </a:t>
                      </a:r>
                    </a:p>
                  </a:txBody>
                  <a:tcPr/>
                </a:tc>
              </a:tr>
            </a:tbl>
          </a:graphicData>
        </a:graphic>
      </p:graphicFrame>
      <p:sp>
        <p:nvSpPr>
          <p:cNvPr id="7" name="Rounded Rectangle 6"/>
          <p:cNvSpPr/>
          <p:nvPr/>
        </p:nvSpPr>
        <p:spPr>
          <a:xfrm>
            <a:off x="4481848" y="312830"/>
            <a:ext cx="3258355" cy="45015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dirty="0" smtClean="0"/>
              <a:t>The Pope’s authority had no geographical limits. Christians everywhere were supposed to obey him. </a:t>
            </a:r>
            <a:endParaRPr lang="en-GB" sz="1100" dirty="0"/>
          </a:p>
        </p:txBody>
      </p:sp>
    </p:spTree>
    <p:extLst>
      <p:ext uri="{BB962C8B-B14F-4D97-AF65-F5344CB8AC3E}">
        <p14:creationId xmlns:p14="http://schemas.microsoft.com/office/powerpoint/2010/main" val="3867993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1629" y="-2117314"/>
            <a:ext cx="9144000" cy="2387600"/>
          </a:xfrm>
        </p:spPr>
        <p:txBody>
          <a:bodyPr>
            <a:normAutofit/>
          </a:bodyPr>
          <a:lstStyle/>
          <a:p>
            <a:r>
              <a:rPr lang="en-GB" sz="1400" b="1" dirty="0" smtClean="0"/>
              <a:t>The Norman’s and the Archbishops!</a:t>
            </a:r>
            <a:endParaRPr lang="en-GB" sz="1400" b="1" dirty="0"/>
          </a:p>
        </p:txBody>
      </p:sp>
      <p:sp>
        <p:nvSpPr>
          <p:cNvPr id="10" name="Rounded Rectangle 9"/>
          <p:cNvSpPr/>
          <p:nvPr/>
        </p:nvSpPr>
        <p:spPr>
          <a:xfrm>
            <a:off x="179014" y="49656"/>
            <a:ext cx="1817211" cy="1263989"/>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smtClean="0"/>
              <a:t>What do I need to know: </a:t>
            </a:r>
          </a:p>
          <a:p>
            <a:pPr marL="171450" indent="-171450">
              <a:buFont typeface="Arial" panose="020B0604020202020204" pitchFamily="34" charset="0"/>
              <a:buChar char="•"/>
            </a:pPr>
            <a:r>
              <a:rPr lang="en-GB" sz="1100" b="1" dirty="0" smtClean="0"/>
              <a:t>Who Lanfranc was? </a:t>
            </a:r>
          </a:p>
          <a:p>
            <a:pPr marL="171450" indent="-171450">
              <a:buFont typeface="Arial" panose="020B0604020202020204" pitchFamily="34" charset="0"/>
              <a:buChar char="•"/>
            </a:pPr>
            <a:r>
              <a:rPr lang="en-GB" sz="1100" b="1" dirty="0" smtClean="0"/>
              <a:t>What reforms Lanfranc made to the church. </a:t>
            </a:r>
          </a:p>
          <a:p>
            <a:pPr marL="171450" indent="-171450">
              <a:buFont typeface="Arial" panose="020B0604020202020204" pitchFamily="34" charset="0"/>
              <a:buChar char="•"/>
            </a:pPr>
            <a:r>
              <a:rPr lang="en-GB" sz="1100" b="1" dirty="0" smtClean="0"/>
              <a:t>Who Anselm was? </a:t>
            </a:r>
          </a:p>
        </p:txBody>
      </p:sp>
      <p:sp>
        <p:nvSpPr>
          <p:cNvPr id="13" name="Rounded Rectangular Callout 12"/>
          <p:cNvSpPr/>
          <p:nvPr/>
        </p:nvSpPr>
        <p:spPr>
          <a:xfrm>
            <a:off x="8807824" y="55859"/>
            <a:ext cx="3246802" cy="575812"/>
          </a:xfrm>
          <a:prstGeom prst="wedgeRoundRectCallout">
            <a:avLst>
              <a:gd name="adj1" fmla="val -47967"/>
              <a:gd name="adj2" fmla="val 6077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smtClean="0"/>
              <a:t>Key Words:</a:t>
            </a:r>
          </a:p>
          <a:p>
            <a:pPr algn="ctr"/>
            <a:r>
              <a:rPr lang="en-GB" sz="1100" b="1" dirty="0" smtClean="0"/>
              <a:t>Corrupt, diocese, Benedictine, celibate, clergy, corrupt, reform, Romanesque. </a:t>
            </a:r>
          </a:p>
        </p:txBody>
      </p:sp>
      <p:pic>
        <p:nvPicPr>
          <p:cNvPr id="1026" name="Picture 2" descr="Image result for Image of a ke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305" b="25700"/>
          <a:stretch/>
        </p:blipFill>
        <p:spPr bwMode="auto">
          <a:xfrm>
            <a:off x="11373297" y="409600"/>
            <a:ext cx="453258" cy="222071"/>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125013" y="209894"/>
            <a:ext cx="6568225" cy="10007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GB" sz="1050" dirty="0" smtClean="0"/>
              <a:t>In William’s reign a number of changes were made to the way the church was run. </a:t>
            </a:r>
          </a:p>
          <a:p>
            <a:r>
              <a:rPr lang="en-GB" sz="1050" dirty="0" smtClean="0"/>
              <a:t>Some changes were: </a:t>
            </a:r>
          </a:p>
          <a:p>
            <a:r>
              <a:rPr lang="en-GB" sz="1050" dirty="0" smtClean="0"/>
              <a:t>-to bring the English Church more in line with the rule of Rome</a:t>
            </a:r>
          </a:p>
          <a:p>
            <a:r>
              <a:rPr lang="en-GB" sz="1050" dirty="0" smtClean="0"/>
              <a:t>-to enable the Church to run the country </a:t>
            </a:r>
          </a:p>
          <a:p>
            <a:pPr marL="171450" indent="-171450">
              <a:buFontTx/>
              <a:buChar char="-"/>
            </a:pPr>
            <a:r>
              <a:rPr lang="en-GB" sz="1050" dirty="0" smtClean="0"/>
              <a:t>To benefit William himself. </a:t>
            </a:r>
          </a:p>
          <a:p>
            <a:r>
              <a:rPr lang="en-GB" sz="1050" dirty="0" smtClean="0"/>
              <a:t>Archbishop Lanfranc  with his authority established, Lanfranc started his reforms. Most were brought in 1070-1076.  </a:t>
            </a:r>
            <a:endParaRPr lang="en-GB" sz="1050" dirty="0"/>
          </a:p>
        </p:txBody>
      </p:sp>
      <p:sp>
        <p:nvSpPr>
          <p:cNvPr id="3" name="Vertical Scroll 2"/>
          <p:cNvSpPr/>
          <p:nvPr/>
        </p:nvSpPr>
        <p:spPr>
          <a:xfrm>
            <a:off x="179014" y="1462840"/>
            <a:ext cx="1946000" cy="5071437"/>
          </a:xfrm>
          <a:prstGeom prst="verticalScroll">
            <a:avLst>
              <a:gd name="adj" fmla="val 2852"/>
            </a:avLst>
          </a:prstGeom>
        </p:spPr>
        <p:style>
          <a:lnRef idx="2">
            <a:schemeClr val="dk1"/>
          </a:lnRef>
          <a:fillRef idx="1">
            <a:schemeClr val="lt1"/>
          </a:fillRef>
          <a:effectRef idx="0">
            <a:schemeClr val="dk1"/>
          </a:effectRef>
          <a:fontRef idx="minor">
            <a:schemeClr val="dk1"/>
          </a:fontRef>
        </p:style>
        <p:txBody>
          <a:bodyPr rtlCol="0" anchor="ctr"/>
          <a:lstStyle/>
          <a:p>
            <a:r>
              <a:rPr lang="en-GB" sz="1100" b="1" u="sng" dirty="0" smtClean="0"/>
              <a:t>Archbishop Lanfranc (1010-1089)</a:t>
            </a:r>
          </a:p>
          <a:p>
            <a:pPr marL="285750" indent="-285750">
              <a:buFont typeface="Arial" panose="020B0604020202020204" pitchFamily="34" charset="0"/>
              <a:buChar char="•"/>
            </a:pPr>
            <a:r>
              <a:rPr lang="en-GB" sz="1100" dirty="0" smtClean="0"/>
              <a:t>Early in his career he was an Italian Benedictine monk and abbot of </a:t>
            </a:r>
            <a:r>
              <a:rPr lang="en-GB" sz="1100" dirty="0" err="1" smtClean="0"/>
              <a:t>Bec</a:t>
            </a:r>
            <a:r>
              <a:rPr lang="en-GB" sz="1100" dirty="0" smtClean="0"/>
              <a:t> Abbey. </a:t>
            </a:r>
          </a:p>
          <a:p>
            <a:pPr marL="285750" indent="-285750">
              <a:buFont typeface="Arial" panose="020B0604020202020204" pitchFamily="34" charset="0"/>
              <a:buChar char="•"/>
            </a:pPr>
            <a:r>
              <a:rPr lang="en-GB" sz="1100" dirty="0" smtClean="0"/>
              <a:t>1066: He went to Rome to obtain a papal banner for William before the invasion. </a:t>
            </a:r>
          </a:p>
          <a:p>
            <a:pPr marL="285750" indent="-285750">
              <a:buFont typeface="Arial" panose="020B0604020202020204" pitchFamily="34" charset="0"/>
              <a:buChar char="•"/>
            </a:pPr>
            <a:r>
              <a:rPr lang="en-GB" sz="1100" dirty="0" smtClean="0"/>
              <a:t>He advised the King on religious affairs, and played an important role in King William’s reforms of the Church in Normandy, England. </a:t>
            </a:r>
          </a:p>
          <a:p>
            <a:pPr marL="285750" indent="-285750">
              <a:buFont typeface="Arial" panose="020B0604020202020204" pitchFamily="34" charset="0"/>
              <a:buChar char="•"/>
            </a:pPr>
            <a:r>
              <a:rPr lang="en-GB" sz="1100" dirty="0" smtClean="0"/>
              <a:t>1070: Appointed Archbishop of Canterbury. Started his reform program. </a:t>
            </a:r>
            <a:endParaRPr lang="en-GB" sz="1100" dirty="0"/>
          </a:p>
          <a:p>
            <a:pPr marL="285750" indent="-285750">
              <a:buFont typeface="Arial" panose="020B0604020202020204" pitchFamily="34" charset="0"/>
              <a:buChar char="•"/>
            </a:pPr>
            <a:r>
              <a:rPr lang="en-GB" sz="1100" dirty="0" smtClean="0"/>
              <a:t>1075: Helped to stop the attempted rebellion by the earls of Norfolk and Hereford. </a:t>
            </a:r>
            <a:endParaRPr lang="en-GB" sz="1100" dirty="0"/>
          </a:p>
          <a:p>
            <a:pPr marL="285750" indent="-285750">
              <a:buFont typeface="Arial" panose="020B0604020202020204" pitchFamily="34" charset="0"/>
              <a:buChar char="•"/>
            </a:pPr>
            <a:r>
              <a:rPr lang="en-GB" sz="1100" dirty="0" smtClean="0"/>
              <a:t>1087: Helped to secure the throne for William Rufus when William I died. </a:t>
            </a:r>
            <a:endParaRPr lang="en-GB" sz="1100" dirty="0"/>
          </a:p>
          <a:p>
            <a:pPr marL="285750" indent="-285750">
              <a:buFont typeface="Arial" panose="020B0604020202020204" pitchFamily="34" charset="0"/>
              <a:buChar char="•"/>
            </a:pPr>
            <a:r>
              <a:rPr lang="en-GB" sz="1100" dirty="0" smtClean="0"/>
              <a:t>1089: Died</a:t>
            </a:r>
            <a:endParaRPr lang="en-GB" sz="1100" dirty="0"/>
          </a:p>
        </p:txBody>
      </p:sp>
      <p:graphicFrame>
        <p:nvGraphicFramePr>
          <p:cNvPr id="4" name="Table 3"/>
          <p:cNvGraphicFramePr>
            <a:graphicFrameLocks noGrp="1"/>
          </p:cNvGraphicFramePr>
          <p:nvPr>
            <p:extLst/>
          </p:nvPr>
        </p:nvGraphicFramePr>
        <p:xfrm>
          <a:off x="2238831" y="1423367"/>
          <a:ext cx="7033958" cy="5322229"/>
        </p:xfrm>
        <a:graphic>
          <a:graphicData uri="http://schemas.openxmlformats.org/drawingml/2006/table">
            <a:tbl>
              <a:tblPr firstRow="1" bandRow="1">
                <a:tableStyleId>{5940675A-B579-460E-94D1-54222C63F5DA}</a:tableStyleId>
              </a:tblPr>
              <a:tblGrid>
                <a:gridCol w="876125"/>
                <a:gridCol w="6157833"/>
              </a:tblGrid>
              <a:tr h="288758">
                <a:tc>
                  <a:txBody>
                    <a:bodyPr/>
                    <a:lstStyle/>
                    <a:p>
                      <a:r>
                        <a:rPr lang="en-GB" sz="1000" b="1" dirty="0" smtClean="0"/>
                        <a:t>Area</a:t>
                      </a:r>
                      <a:endParaRPr lang="en-GB" sz="1000" b="1" dirty="0"/>
                    </a:p>
                  </a:txBody>
                  <a:tcPr/>
                </a:tc>
                <a:tc>
                  <a:txBody>
                    <a:bodyPr/>
                    <a:lstStyle/>
                    <a:p>
                      <a:r>
                        <a:rPr lang="en-GB" sz="1050" b="1" dirty="0" smtClean="0"/>
                        <a:t> LANFRANC’S Reform</a:t>
                      </a:r>
                      <a:endParaRPr lang="en-GB" sz="1050" b="1" dirty="0"/>
                    </a:p>
                  </a:txBody>
                  <a:tcPr/>
                </a:tc>
              </a:tr>
              <a:tr h="967277">
                <a:tc>
                  <a:txBody>
                    <a:bodyPr/>
                    <a:lstStyle/>
                    <a:p>
                      <a:r>
                        <a:rPr lang="en-GB" sz="1000" b="1" dirty="0" smtClean="0"/>
                        <a:t>A</a:t>
                      </a:r>
                      <a:r>
                        <a:rPr lang="en-GB" sz="1000" b="1" baseline="0" dirty="0" smtClean="0"/>
                        <a:t> new Church Hierarchy: </a:t>
                      </a:r>
                      <a:endParaRPr lang="en-GB" sz="1000" b="1" dirty="0"/>
                    </a:p>
                  </a:txBody>
                  <a:tcPr/>
                </a:tc>
                <a:tc>
                  <a:txBody>
                    <a:bodyPr/>
                    <a:lstStyle/>
                    <a:p>
                      <a:pPr marL="285750" indent="-285750">
                        <a:buFont typeface="Arial" panose="020B0604020202020204" pitchFamily="34" charset="0"/>
                        <a:buChar char="•"/>
                      </a:pPr>
                      <a:r>
                        <a:rPr lang="en-GB" sz="1050" dirty="0" smtClean="0"/>
                        <a:t>A more centralised system was put in place. Each</a:t>
                      </a:r>
                      <a:r>
                        <a:rPr lang="en-GB" sz="1050" baseline="0" dirty="0" smtClean="0"/>
                        <a:t> level was answerable to the one above.  </a:t>
                      </a:r>
                    </a:p>
                    <a:p>
                      <a:pPr marL="285750" indent="-285750">
                        <a:buFont typeface="Arial" panose="020B0604020202020204" pitchFamily="34" charset="0"/>
                        <a:buChar char="•"/>
                      </a:pPr>
                      <a:r>
                        <a:rPr lang="en-GB" sz="1050" baseline="0" dirty="0" smtClean="0"/>
                        <a:t>It gave the Bishops greater control over their dioceses. </a:t>
                      </a:r>
                    </a:p>
                    <a:p>
                      <a:pPr marL="285750" indent="-285750">
                        <a:buFont typeface="Arial" panose="020B0604020202020204" pitchFamily="34" charset="0"/>
                        <a:buChar char="•"/>
                      </a:pPr>
                      <a:r>
                        <a:rPr lang="en-GB" sz="1050" baseline="0" dirty="0" smtClean="0"/>
                        <a:t> There were 2 new appointments: archdeacons and  deans.</a:t>
                      </a:r>
                    </a:p>
                    <a:p>
                      <a:pPr marL="285750" indent="-285750">
                        <a:buFont typeface="Arial" panose="020B0604020202020204" pitchFamily="34" charset="0"/>
                        <a:buChar char="•"/>
                      </a:pPr>
                      <a:r>
                        <a:rPr lang="en-GB" sz="1050" baseline="0" dirty="0" smtClean="0"/>
                        <a:t>Archdeacons: all bishops had to appoint archdeacons. They often cover the same land as the shires. </a:t>
                      </a:r>
                    </a:p>
                    <a:p>
                      <a:pPr marL="285750" indent="-285750">
                        <a:buFont typeface="Arial" panose="020B0604020202020204" pitchFamily="34" charset="0"/>
                        <a:buChar char="•"/>
                      </a:pPr>
                      <a:r>
                        <a:rPr lang="en-GB" sz="1050" baseline="0" dirty="0" smtClean="0"/>
                        <a:t>Deaneries: came later and they had the same boundary as the 100s. </a:t>
                      </a:r>
                      <a:endParaRPr lang="en-GB" sz="1050" dirty="0"/>
                    </a:p>
                  </a:txBody>
                  <a:tcPr/>
                </a:tc>
              </a:tr>
              <a:tr h="620050">
                <a:tc>
                  <a:txBody>
                    <a:bodyPr/>
                    <a:lstStyle/>
                    <a:p>
                      <a:r>
                        <a:rPr lang="en-GB" sz="1000" b="1" dirty="0" smtClean="0"/>
                        <a:t>Bishops</a:t>
                      </a:r>
                      <a:endParaRPr lang="en-GB" sz="1000" b="1" dirty="0"/>
                    </a:p>
                  </a:txBody>
                  <a:tcPr/>
                </a:tc>
                <a:tc>
                  <a:txBody>
                    <a:bodyPr/>
                    <a:lstStyle/>
                    <a:p>
                      <a:pPr marL="171450" indent="-171450">
                        <a:buFont typeface="Arial" panose="020B0604020202020204" pitchFamily="34" charset="0"/>
                        <a:buChar char="•"/>
                      </a:pPr>
                      <a:r>
                        <a:rPr lang="en-GB" sz="1050" dirty="0" smtClean="0"/>
                        <a:t>Anglo-Saxon</a:t>
                      </a:r>
                      <a:r>
                        <a:rPr lang="en-GB" sz="1050" baseline="0" dirty="0" smtClean="0"/>
                        <a:t> bishops and archbishops were removed and replaced with the Normans. </a:t>
                      </a:r>
                    </a:p>
                    <a:p>
                      <a:pPr marL="171450" indent="-171450">
                        <a:buFont typeface="Arial" panose="020B0604020202020204" pitchFamily="34" charset="0"/>
                        <a:buChar char="•"/>
                      </a:pPr>
                      <a:r>
                        <a:rPr lang="en-GB" sz="1050" baseline="0" dirty="0" smtClean="0"/>
                        <a:t>Archbishop </a:t>
                      </a:r>
                      <a:r>
                        <a:rPr lang="en-GB" sz="1050" baseline="0" dirty="0" err="1" smtClean="0"/>
                        <a:t>Stignand</a:t>
                      </a:r>
                      <a:r>
                        <a:rPr lang="en-GB" sz="1050" baseline="0" dirty="0" smtClean="0"/>
                        <a:t> was replaced by LANFRANC. </a:t>
                      </a:r>
                    </a:p>
                    <a:p>
                      <a:pPr marL="171450" indent="-171450">
                        <a:buFont typeface="Arial" panose="020B0604020202020204" pitchFamily="34" charset="0"/>
                        <a:buChar char="•"/>
                      </a:pPr>
                      <a:r>
                        <a:rPr lang="en-GB" sz="1050" baseline="0" dirty="0" smtClean="0"/>
                        <a:t>By 1870- there was only 1 Anglo-Saxon bishop left. </a:t>
                      </a:r>
                      <a:endParaRPr lang="en-GB" sz="1050" dirty="0"/>
                    </a:p>
                  </a:txBody>
                  <a:tcPr/>
                </a:tc>
              </a:tr>
              <a:tr h="793663">
                <a:tc>
                  <a:txBody>
                    <a:bodyPr/>
                    <a:lstStyle/>
                    <a:p>
                      <a:r>
                        <a:rPr lang="en-GB" sz="1000" b="1" dirty="0" smtClean="0"/>
                        <a:t>Parish Priests</a:t>
                      </a:r>
                      <a:endParaRPr lang="en-GB" sz="1000" b="1" dirty="0"/>
                    </a:p>
                  </a:txBody>
                  <a:tcPr/>
                </a:tc>
                <a:tc>
                  <a:txBody>
                    <a:bodyPr/>
                    <a:lstStyle/>
                    <a:p>
                      <a:pPr marL="171450" indent="-171450">
                        <a:buFont typeface="Arial" panose="020B0604020202020204" pitchFamily="34" charset="0"/>
                        <a:buChar char="•"/>
                      </a:pPr>
                      <a:r>
                        <a:rPr lang="en-GB" sz="1050" dirty="0" smtClean="0"/>
                        <a:t>Most Anglo-Saxon priests remained in their job. </a:t>
                      </a:r>
                    </a:p>
                    <a:p>
                      <a:pPr marL="171450" indent="-171450">
                        <a:buFont typeface="Arial" panose="020B0604020202020204" pitchFamily="34" charset="0"/>
                        <a:buChar char="•"/>
                      </a:pPr>
                      <a:r>
                        <a:rPr lang="en-GB" sz="1050" dirty="0" smtClean="0"/>
                        <a:t>They were poorly</a:t>
                      </a:r>
                      <a:r>
                        <a:rPr lang="en-GB" sz="1050" baseline="0" dirty="0" smtClean="0"/>
                        <a:t> educated.</a:t>
                      </a:r>
                    </a:p>
                    <a:p>
                      <a:pPr marL="171450" indent="-171450">
                        <a:buFont typeface="Arial" panose="020B0604020202020204" pitchFamily="34" charset="0"/>
                        <a:buChar char="•"/>
                      </a:pPr>
                      <a:r>
                        <a:rPr lang="en-GB" sz="1050" dirty="0" smtClean="0"/>
                        <a:t>Marriage was banned for priests.</a:t>
                      </a:r>
                      <a:r>
                        <a:rPr lang="en-GB" sz="1050" baseline="0" dirty="0" smtClean="0"/>
                        <a:t> </a:t>
                      </a:r>
                    </a:p>
                    <a:p>
                      <a:pPr marL="171450" indent="-171450">
                        <a:buFont typeface="Arial" panose="020B0604020202020204" pitchFamily="34" charset="0"/>
                        <a:buChar char="•"/>
                      </a:pPr>
                      <a:r>
                        <a:rPr lang="en-GB" sz="1050" baseline="0" dirty="0" smtClean="0"/>
                        <a:t>The number of village churches between 1070 and 1170 doubled. Over 2,000 had a village church in the Domesday Survey. </a:t>
                      </a:r>
                      <a:endParaRPr lang="en-GB" sz="1050" dirty="0"/>
                    </a:p>
                  </a:txBody>
                  <a:tcPr/>
                </a:tc>
              </a:tr>
              <a:tr h="1140891">
                <a:tc>
                  <a:txBody>
                    <a:bodyPr/>
                    <a:lstStyle/>
                    <a:p>
                      <a:r>
                        <a:rPr lang="en-GB" sz="1000" b="1" dirty="0" smtClean="0"/>
                        <a:t>Architecture</a:t>
                      </a:r>
                      <a:endParaRPr lang="en-GB" sz="1000" b="1" dirty="0"/>
                    </a:p>
                  </a:txBody>
                  <a:tcPr/>
                </a:tc>
                <a:tc>
                  <a:txBody>
                    <a:bodyPr/>
                    <a:lstStyle/>
                    <a:p>
                      <a:pPr marL="171450" indent="-171450">
                        <a:buFont typeface="Arial" panose="020B0604020202020204" pitchFamily="34" charset="0"/>
                        <a:buChar char="•"/>
                      </a:pPr>
                      <a:r>
                        <a:rPr lang="en-GB" sz="1050" dirty="0" smtClean="0"/>
                        <a:t>1/3 of the Bishops after</a:t>
                      </a:r>
                      <a:r>
                        <a:rPr lang="en-GB" sz="1050" baseline="0" dirty="0" smtClean="0"/>
                        <a:t> the invasion were made to move to towns and cities. </a:t>
                      </a:r>
                    </a:p>
                    <a:p>
                      <a:pPr marL="171450" indent="-171450">
                        <a:buFont typeface="Arial" panose="020B0604020202020204" pitchFamily="34" charset="0"/>
                        <a:buChar char="•"/>
                      </a:pPr>
                      <a:r>
                        <a:rPr lang="en-GB" sz="1050" baseline="0" dirty="0" err="1" smtClean="0"/>
                        <a:t>Leofric</a:t>
                      </a:r>
                      <a:r>
                        <a:rPr lang="en-GB" sz="1050" baseline="0" dirty="0" smtClean="0"/>
                        <a:t> moved from </a:t>
                      </a:r>
                      <a:r>
                        <a:rPr lang="en-GB" sz="1050" baseline="0" dirty="0" err="1" smtClean="0"/>
                        <a:t>Crediton</a:t>
                      </a:r>
                      <a:r>
                        <a:rPr lang="en-GB" sz="1050" baseline="0" dirty="0" smtClean="0"/>
                        <a:t> to Exeter. </a:t>
                      </a:r>
                    </a:p>
                    <a:p>
                      <a:pPr marL="171450" indent="-171450">
                        <a:buFont typeface="Arial" panose="020B0604020202020204" pitchFamily="34" charset="0"/>
                        <a:buChar char="•"/>
                      </a:pPr>
                      <a:r>
                        <a:rPr lang="en-GB" sz="1050" baseline="0" dirty="0" smtClean="0"/>
                        <a:t>The Normans stole the treasure of 49 English monasteries and took Church land. </a:t>
                      </a:r>
                    </a:p>
                    <a:p>
                      <a:pPr marL="171450" indent="-171450">
                        <a:buFont typeface="Arial" panose="020B0604020202020204" pitchFamily="34" charset="0"/>
                        <a:buChar char="•"/>
                      </a:pPr>
                      <a:r>
                        <a:rPr lang="en-GB" sz="1050" baseline="0" dirty="0" smtClean="0"/>
                        <a:t>They began rebuilding Cathedrals and Churches n the Romanesque style. </a:t>
                      </a:r>
                    </a:p>
                    <a:p>
                      <a:pPr marL="171450" indent="-171450">
                        <a:buFont typeface="Arial" panose="020B0604020202020204" pitchFamily="34" charset="0"/>
                        <a:buChar char="•"/>
                      </a:pPr>
                      <a:r>
                        <a:rPr lang="en-GB" sz="1050" baseline="0" dirty="0" smtClean="0"/>
                        <a:t>New Cathedrals were built in Rochester, Durham, Norwich, Bath, Winchester and Gloucester. </a:t>
                      </a:r>
                    </a:p>
                    <a:p>
                      <a:pPr marL="171450" indent="-171450">
                        <a:buFont typeface="Arial" panose="020B0604020202020204" pitchFamily="34" charset="0"/>
                        <a:buChar char="•"/>
                      </a:pPr>
                      <a:r>
                        <a:rPr lang="en-GB" sz="1050" baseline="0" dirty="0" smtClean="0"/>
                        <a:t>Romanesque: style favours clean lines, with simple yet impressive design. </a:t>
                      </a:r>
                      <a:endParaRPr lang="en-GB" sz="1050" dirty="0"/>
                    </a:p>
                  </a:txBody>
                  <a:tcPr/>
                </a:tc>
              </a:tr>
              <a:tr h="446436">
                <a:tc>
                  <a:txBody>
                    <a:bodyPr/>
                    <a:lstStyle/>
                    <a:p>
                      <a:r>
                        <a:rPr lang="en-GB" sz="1000" b="1" dirty="0" smtClean="0"/>
                        <a:t>Synods:</a:t>
                      </a:r>
                      <a:endParaRPr lang="en-GB" sz="1000" b="1" dirty="0"/>
                    </a:p>
                  </a:txBody>
                  <a:tcPr/>
                </a:tc>
                <a:tc>
                  <a:txBody>
                    <a:bodyPr/>
                    <a:lstStyle/>
                    <a:p>
                      <a:pPr marL="171450" indent="-171450">
                        <a:buFont typeface="Arial" panose="020B0604020202020204" pitchFamily="34" charset="0"/>
                        <a:buChar char="•"/>
                      </a:pPr>
                      <a:r>
                        <a:rPr lang="en-GB" sz="1050" dirty="0" smtClean="0"/>
                        <a:t>These</a:t>
                      </a:r>
                      <a:r>
                        <a:rPr lang="en-GB" sz="1050" baseline="0" dirty="0" smtClean="0"/>
                        <a:t> are ecclesiastical (church) councils. They helped spread the message of reform. </a:t>
                      </a:r>
                    </a:p>
                    <a:p>
                      <a:pPr marL="171450" indent="-171450">
                        <a:buFont typeface="Arial" panose="020B0604020202020204" pitchFamily="34" charset="0"/>
                        <a:buChar char="•"/>
                      </a:pPr>
                      <a:r>
                        <a:rPr lang="en-GB" sz="1050" baseline="0" dirty="0" smtClean="0"/>
                        <a:t>Bishops were ordered to hold their own councils twice a year to improve their authority over their diocese. </a:t>
                      </a:r>
                      <a:endParaRPr lang="en-GB" sz="1050" dirty="0"/>
                    </a:p>
                  </a:txBody>
                  <a:tcPr/>
                </a:tc>
              </a:tr>
              <a:tr h="967277">
                <a:tc>
                  <a:txBody>
                    <a:bodyPr/>
                    <a:lstStyle/>
                    <a:p>
                      <a:r>
                        <a:rPr lang="en-GB" sz="1000" b="1" dirty="0" smtClean="0"/>
                        <a:t>Legal Issues</a:t>
                      </a:r>
                      <a:endParaRPr lang="en-GB" sz="1000" b="1" dirty="0"/>
                    </a:p>
                  </a:txBody>
                  <a:tcPr/>
                </a:tc>
                <a:tc>
                  <a:txBody>
                    <a:bodyPr/>
                    <a:lstStyle/>
                    <a:p>
                      <a:pPr marL="171450" indent="-171450">
                        <a:buFont typeface="Arial" panose="020B0604020202020204" pitchFamily="34" charset="0"/>
                        <a:buChar char="•"/>
                      </a:pPr>
                      <a:r>
                        <a:rPr lang="en-GB" sz="1050" dirty="0" smtClean="0"/>
                        <a:t>1076, the Council of Winchester ordered that only Church courts could try the clergy, meaning that people who worked for the Church would be tried for their crimes in Church</a:t>
                      </a:r>
                      <a:r>
                        <a:rPr lang="en-GB" sz="1050" baseline="0" dirty="0" smtClean="0"/>
                        <a:t> courts. </a:t>
                      </a:r>
                    </a:p>
                    <a:p>
                      <a:pPr marL="171450" indent="-171450">
                        <a:buFont typeface="Arial" panose="020B0604020202020204" pitchFamily="34" charset="0"/>
                        <a:buChar char="•"/>
                      </a:pPr>
                      <a:r>
                        <a:rPr lang="en-GB" sz="1050" baseline="0" dirty="0" smtClean="0"/>
                        <a:t>William adhered to Papal law by re-introducing a tax of one pence for every household. </a:t>
                      </a:r>
                    </a:p>
                    <a:p>
                      <a:pPr marL="171450" indent="-171450">
                        <a:buFont typeface="Arial" panose="020B0604020202020204" pitchFamily="34" charset="0"/>
                        <a:buChar char="•"/>
                      </a:pPr>
                      <a:r>
                        <a:rPr lang="en-GB" sz="1050" baseline="0" dirty="0" smtClean="0"/>
                        <a:t>When Bishop </a:t>
                      </a:r>
                      <a:r>
                        <a:rPr lang="en-GB" sz="1050" baseline="0" dirty="0" err="1" smtClean="0"/>
                        <a:t>Odo</a:t>
                      </a:r>
                      <a:r>
                        <a:rPr lang="en-GB" sz="1050" baseline="0" dirty="0" smtClean="0"/>
                        <a:t> was arrested in 1082 for trying to take knights to the continent William insisted on him being tried in the king’s court.</a:t>
                      </a:r>
                    </a:p>
                  </a:txBody>
                  <a:tcPr/>
                </a:tc>
              </a:tr>
            </a:tbl>
          </a:graphicData>
        </a:graphic>
      </p:graphicFrame>
      <p:graphicFrame>
        <p:nvGraphicFramePr>
          <p:cNvPr id="9" name="Diagram 8"/>
          <p:cNvGraphicFramePr/>
          <p:nvPr>
            <p:extLst/>
          </p:nvPr>
        </p:nvGraphicFramePr>
        <p:xfrm>
          <a:off x="9496322" y="795226"/>
          <a:ext cx="2558304" cy="1316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p:nvPr/>
        </p:nvSpPr>
        <p:spPr>
          <a:xfrm>
            <a:off x="9386606" y="2274915"/>
            <a:ext cx="2668020" cy="44942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GB" sz="1000" b="1" dirty="0" smtClean="0"/>
              <a:t>Archbishop Anselm.</a:t>
            </a:r>
          </a:p>
          <a:p>
            <a:r>
              <a:rPr lang="en-GB" sz="1000" b="1" dirty="0" smtClean="0"/>
              <a:t> (1033-1103)</a:t>
            </a:r>
          </a:p>
          <a:p>
            <a:pPr marL="285750" indent="-285750">
              <a:buFont typeface="Arial" panose="020B0604020202020204" pitchFamily="34" charset="0"/>
              <a:buChar char="•"/>
            </a:pPr>
            <a:r>
              <a:rPr lang="en-GB" sz="1000" dirty="0" smtClean="0"/>
              <a:t>1093: summoned to England to be Archbishop of Canterbury</a:t>
            </a:r>
          </a:p>
          <a:p>
            <a:pPr marL="285750" indent="-285750">
              <a:buFont typeface="Arial" panose="020B0604020202020204" pitchFamily="34" charset="0"/>
              <a:buChar char="•"/>
            </a:pPr>
            <a:r>
              <a:rPr lang="en-GB" sz="1000" dirty="0" smtClean="0"/>
              <a:t>Anselm had many argument with King William II and King Henry I about their abuses of the Church.</a:t>
            </a:r>
          </a:p>
          <a:p>
            <a:pPr marL="285750" indent="-285750">
              <a:buFont typeface="Arial" panose="020B0604020202020204" pitchFamily="34" charset="0"/>
              <a:buChar char="•"/>
            </a:pPr>
            <a:r>
              <a:rPr lang="en-GB" sz="1000" dirty="0" smtClean="0"/>
              <a:t>He proposed Church reforms based on those instigated by Pope Gregory in Europe between 1050 and 1080.  They were designed to deal with the morality and independence of the clergy. </a:t>
            </a:r>
          </a:p>
          <a:p>
            <a:pPr marL="285750" indent="-285750">
              <a:buFont typeface="Arial" panose="020B0604020202020204" pitchFamily="34" charset="0"/>
              <a:buChar char="•"/>
            </a:pPr>
            <a:r>
              <a:rPr lang="en-GB" sz="1000" dirty="0" smtClean="0"/>
              <a:t>1095: Rufus stopped Anselm travelling to Rome to get Papal approval for his appointment to archbishop. </a:t>
            </a:r>
          </a:p>
          <a:p>
            <a:pPr marL="285750" indent="-285750">
              <a:buFont typeface="Arial" panose="020B0604020202020204" pitchFamily="34" charset="0"/>
              <a:buChar char="•"/>
            </a:pPr>
            <a:r>
              <a:rPr lang="en-GB" sz="1000" dirty="0" smtClean="0"/>
              <a:t>1097: Anselm and William II argued over a campaign in Wales.  Anselm fled to Pope Urban II in Rome.  </a:t>
            </a:r>
          </a:p>
          <a:p>
            <a:pPr marL="285750" indent="-285750">
              <a:buFont typeface="Arial" panose="020B0604020202020204" pitchFamily="34" charset="0"/>
              <a:buChar char="•"/>
            </a:pPr>
            <a:r>
              <a:rPr lang="en-GB" sz="1000" dirty="0" smtClean="0"/>
              <a:t>He was banished on 2 occasions and went to Rome to support the Church. </a:t>
            </a:r>
          </a:p>
          <a:p>
            <a:pPr marL="285750" indent="-285750">
              <a:buFont typeface="Arial" panose="020B0604020202020204" pitchFamily="34" charset="0"/>
              <a:buChar char="•"/>
            </a:pPr>
            <a:r>
              <a:rPr lang="en-GB" sz="1000" dirty="0" smtClean="0"/>
              <a:t>1103: he was exiled </a:t>
            </a:r>
            <a:r>
              <a:rPr lang="en-GB" sz="1000" dirty="0" err="1" smtClean="0"/>
              <a:t>int</a:t>
            </a:r>
            <a:r>
              <a:rPr lang="en-GB" sz="1000" dirty="0" smtClean="0"/>
              <a:t> eh reign of Henry I for refusing to pay homage to the King. </a:t>
            </a:r>
          </a:p>
          <a:p>
            <a:pPr marL="285750" indent="-285750">
              <a:buFont typeface="Arial" panose="020B0604020202020204" pitchFamily="34" charset="0"/>
              <a:buChar char="•"/>
            </a:pPr>
            <a:r>
              <a:rPr lang="en-GB" sz="1000" dirty="0" smtClean="0"/>
              <a:t>He remained archbishop until he died and always put the church first. </a:t>
            </a:r>
            <a:endParaRPr lang="en-GB" sz="1000" dirty="0"/>
          </a:p>
        </p:txBody>
      </p:sp>
      <p:pic>
        <p:nvPicPr>
          <p:cNvPr id="6" name="Picture 2" descr="Image result for archbishop Ansel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72789" y="792630"/>
            <a:ext cx="560478" cy="6732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rchbishop lanfran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42363" y="301668"/>
            <a:ext cx="837390" cy="7315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atholic Church carto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84177" y="369409"/>
            <a:ext cx="530115" cy="624481"/>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8" descr="Image result for bishops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4" name="Picture 10" descr="Image result for bishops carto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301390" y="755316"/>
            <a:ext cx="786628" cy="511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444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1629" y="-2074770"/>
            <a:ext cx="9144000" cy="2387600"/>
          </a:xfrm>
        </p:spPr>
        <p:txBody>
          <a:bodyPr>
            <a:normAutofit/>
          </a:bodyPr>
          <a:lstStyle/>
          <a:p>
            <a:r>
              <a:rPr lang="en-GB" sz="1800" b="1" dirty="0" smtClean="0"/>
              <a:t>Normans: How did William change Church Buildings? </a:t>
            </a:r>
            <a:endParaRPr lang="en-GB" sz="1800" b="1" dirty="0"/>
          </a:p>
        </p:txBody>
      </p:sp>
      <p:sp>
        <p:nvSpPr>
          <p:cNvPr id="10" name="Rounded Rectangle 9"/>
          <p:cNvSpPr/>
          <p:nvPr/>
        </p:nvSpPr>
        <p:spPr>
          <a:xfrm>
            <a:off x="136662" y="102102"/>
            <a:ext cx="3526749" cy="790278"/>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1200" b="1" dirty="0" smtClean="0"/>
              <a:t>What do I need to know: </a:t>
            </a:r>
          </a:p>
          <a:p>
            <a:pPr marL="171450" indent="-171450">
              <a:buFont typeface="Arial" panose="020B0604020202020204" pitchFamily="34" charset="0"/>
              <a:buChar char="•"/>
            </a:pPr>
            <a:r>
              <a:rPr lang="en-GB" sz="1200" b="1" dirty="0" smtClean="0"/>
              <a:t>The significance of Norman Cathedrals</a:t>
            </a:r>
          </a:p>
          <a:p>
            <a:pPr marL="171450" indent="-171450">
              <a:buFont typeface="Arial" panose="020B0604020202020204" pitchFamily="34" charset="0"/>
              <a:buChar char="•"/>
            </a:pPr>
            <a:r>
              <a:rPr lang="en-GB" sz="1200" b="1" dirty="0" smtClean="0"/>
              <a:t>The Romanesque design of churches. </a:t>
            </a:r>
          </a:p>
          <a:p>
            <a:pPr marL="171450" indent="-171450">
              <a:buFont typeface="Arial" panose="020B0604020202020204" pitchFamily="34" charset="0"/>
              <a:buChar char="•"/>
            </a:pPr>
            <a:r>
              <a:rPr lang="en-GB" sz="1200" b="1" dirty="0" smtClean="0"/>
              <a:t>The impact of these buildings. </a:t>
            </a:r>
          </a:p>
        </p:txBody>
      </p:sp>
      <p:sp>
        <p:nvSpPr>
          <p:cNvPr id="13" name="Rounded Rectangular Callout 12"/>
          <p:cNvSpPr/>
          <p:nvPr/>
        </p:nvSpPr>
        <p:spPr>
          <a:xfrm>
            <a:off x="3807141" y="428740"/>
            <a:ext cx="3894426" cy="485664"/>
          </a:xfrm>
          <a:prstGeom prst="wedgeRoundRectCallout">
            <a:avLst>
              <a:gd name="adj1" fmla="val -47967"/>
              <a:gd name="adj2" fmla="val 6077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b="1" dirty="0" smtClean="0"/>
              <a:t>Key Words:</a:t>
            </a:r>
          </a:p>
          <a:p>
            <a:pPr algn="ctr"/>
            <a:r>
              <a:rPr lang="en-GB" sz="1200" b="1" dirty="0" smtClean="0"/>
              <a:t>Buffer Zone, benefactor, quire, perpendicular style, shrine, nave</a:t>
            </a:r>
          </a:p>
        </p:txBody>
      </p:sp>
      <p:pic>
        <p:nvPicPr>
          <p:cNvPr id="1026" name="Picture 2" descr="Image result for Image of a ke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305" b="25700"/>
          <a:stretch/>
        </p:blipFill>
        <p:spPr bwMode="auto">
          <a:xfrm>
            <a:off x="7123271" y="785611"/>
            <a:ext cx="457382" cy="1285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Romanesque architecture Norman engla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5297" y="406719"/>
            <a:ext cx="938095" cy="1370566"/>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8927122" y="102102"/>
            <a:ext cx="3153261" cy="279564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b="1" dirty="0" smtClean="0"/>
              <a:t>Romanesque Architecture:</a:t>
            </a:r>
          </a:p>
          <a:p>
            <a:pPr marL="285750" indent="-285750">
              <a:buFont typeface="Arial" panose="020B0604020202020204" pitchFamily="34" charset="0"/>
              <a:buChar char="•"/>
            </a:pPr>
            <a:r>
              <a:rPr lang="en-GB" sz="1200" dirty="0" smtClean="0"/>
              <a:t>This style was favoured by the Normans</a:t>
            </a:r>
          </a:p>
          <a:p>
            <a:pPr marL="285750" indent="-285750">
              <a:buFont typeface="Arial" panose="020B0604020202020204" pitchFamily="34" charset="0"/>
              <a:buChar char="•"/>
            </a:pPr>
            <a:r>
              <a:rPr lang="en-GB" sz="1200" dirty="0" smtClean="0"/>
              <a:t>It combined Roman style and Byzantium buildings. </a:t>
            </a:r>
          </a:p>
          <a:p>
            <a:pPr marL="285750" indent="-285750">
              <a:buFont typeface="Arial" panose="020B0604020202020204" pitchFamily="34" charset="0"/>
              <a:buChar char="•"/>
            </a:pPr>
            <a:r>
              <a:rPr lang="en-GB" sz="1200" dirty="0" smtClean="0"/>
              <a:t>The buildings were high quality</a:t>
            </a:r>
          </a:p>
          <a:p>
            <a:pPr marL="285750" indent="-285750">
              <a:buFont typeface="Arial" panose="020B0604020202020204" pitchFamily="34" charset="0"/>
              <a:buChar char="•"/>
            </a:pPr>
            <a:r>
              <a:rPr lang="en-GB" sz="1200" dirty="0" smtClean="0"/>
              <a:t>They had thick walls, round decorative arches and large towers. </a:t>
            </a:r>
          </a:p>
          <a:p>
            <a:pPr marL="285750" indent="-285750">
              <a:buFont typeface="Arial" panose="020B0604020202020204" pitchFamily="34" charset="0"/>
              <a:buChar char="•"/>
            </a:pPr>
            <a:r>
              <a:rPr lang="en-GB" sz="1200" dirty="0" smtClean="0"/>
              <a:t>Building had symmetrical patterns, simple with little decoration. </a:t>
            </a:r>
          </a:p>
          <a:p>
            <a:pPr marL="285750" indent="-285750">
              <a:buFont typeface="Arial" panose="020B0604020202020204" pitchFamily="34" charset="0"/>
              <a:buChar char="•"/>
            </a:pPr>
            <a:r>
              <a:rPr lang="en-GB" sz="1200" dirty="0" smtClean="0"/>
              <a:t>Southwell Minister is a good example of a Romanesque abbey. </a:t>
            </a:r>
          </a:p>
          <a:p>
            <a:pPr marL="285750" indent="-285750">
              <a:buFont typeface="Arial" panose="020B0604020202020204" pitchFamily="34" charset="0"/>
              <a:buChar char="•"/>
            </a:pPr>
            <a:r>
              <a:rPr lang="en-GB" sz="1200" dirty="0" smtClean="0"/>
              <a:t>Lincoln and Durham Cathedrals were similar to this.  </a:t>
            </a:r>
          </a:p>
        </p:txBody>
      </p:sp>
      <p:sp>
        <p:nvSpPr>
          <p:cNvPr id="9" name="Rounded Rectangle 8"/>
          <p:cNvSpPr/>
          <p:nvPr/>
        </p:nvSpPr>
        <p:spPr>
          <a:xfrm>
            <a:off x="270456" y="1004552"/>
            <a:ext cx="3657600" cy="574397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GB" sz="1200" b="1" dirty="0" smtClean="0"/>
              <a:t>How did William change church buildings?</a:t>
            </a:r>
          </a:p>
          <a:p>
            <a:pPr marL="285750" indent="-285750">
              <a:buFont typeface="Arial" panose="020B0604020202020204" pitchFamily="34" charset="0"/>
              <a:buChar char="•"/>
            </a:pPr>
            <a:r>
              <a:rPr lang="en-GB" sz="1200" dirty="0" smtClean="0"/>
              <a:t>Major building programme. </a:t>
            </a:r>
          </a:p>
          <a:p>
            <a:pPr marL="285750" indent="-285750">
              <a:buFont typeface="Arial" panose="020B0604020202020204" pitchFamily="34" charset="0"/>
              <a:buChar char="•"/>
            </a:pPr>
            <a:r>
              <a:rPr lang="en-GB" sz="1200" dirty="0" smtClean="0"/>
              <a:t>By the early 1100s every major Anglo-Saxon cathedral and abbey apart from </a:t>
            </a:r>
            <a:r>
              <a:rPr lang="en-GB" sz="1200" dirty="0" err="1" smtClean="0"/>
              <a:t>Westminister</a:t>
            </a:r>
            <a:r>
              <a:rPr lang="en-GB" sz="1200" dirty="0" smtClean="0"/>
              <a:t> Abbey had been knocked down and rebuilt in a Romanesque style. </a:t>
            </a:r>
          </a:p>
          <a:p>
            <a:pPr marL="285750" indent="-285750">
              <a:buFont typeface="Arial" panose="020B0604020202020204" pitchFamily="34" charset="0"/>
              <a:buChar char="•"/>
            </a:pPr>
            <a:r>
              <a:rPr lang="en-GB" sz="1200" dirty="0" smtClean="0"/>
              <a:t>Many wooden parish churches were rebuilt in stone. </a:t>
            </a:r>
          </a:p>
          <a:p>
            <a:pPr marL="285750" indent="-285750">
              <a:buFont typeface="Arial" panose="020B0604020202020204" pitchFamily="34" charset="0"/>
              <a:buChar char="•"/>
            </a:pPr>
            <a:r>
              <a:rPr lang="en-GB" sz="1200" dirty="0" smtClean="0"/>
              <a:t>England was a wealthy country and this allowed the Normans to rebuild on a huge scale. </a:t>
            </a:r>
          </a:p>
          <a:p>
            <a:pPr marL="285750" indent="-285750">
              <a:buFont typeface="Arial" panose="020B0604020202020204" pitchFamily="34" charset="0"/>
              <a:buChar char="•"/>
            </a:pPr>
            <a:r>
              <a:rPr lang="en-GB" sz="1200" dirty="0" smtClean="0"/>
              <a:t>They used forced labour. </a:t>
            </a:r>
          </a:p>
          <a:p>
            <a:r>
              <a:rPr lang="en-GB" sz="1200" b="1" dirty="0" smtClean="0"/>
              <a:t>Why did they change Cathedrals? </a:t>
            </a:r>
          </a:p>
          <a:p>
            <a:pPr marL="285750" indent="-285750">
              <a:buFont typeface="Wingdings" panose="05000000000000000000" pitchFamily="2" charset="2"/>
              <a:buChar char="Ø"/>
            </a:pPr>
            <a:r>
              <a:rPr lang="en-GB" sz="1200" dirty="0" smtClean="0"/>
              <a:t>To shows that God favoured the new regime. </a:t>
            </a:r>
          </a:p>
          <a:p>
            <a:pPr marL="285750" indent="-285750">
              <a:buFont typeface="Wingdings" panose="05000000000000000000" pitchFamily="2" charset="2"/>
              <a:buChar char="Ø"/>
            </a:pPr>
            <a:r>
              <a:rPr lang="en-GB" sz="1200" dirty="0" smtClean="0"/>
              <a:t>The impressive churches were a display of Norman power and prestige. </a:t>
            </a:r>
          </a:p>
          <a:p>
            <a:r>
              <a:rPr lang="en-GB" sz="1200" b="1" dirty="0" smtClean="0"/>
              <a:t>Where were Cathedrals built? </a:t>
            </a:r>
          </a:p>
          <a:p>
            <a:pPr marL="285750" indent="-285750">
              <a:buFont typeface="Courier New" panose="02070309020205020404" pitchFamily="49" charset="0"/>
              <a:buChar char="o"/>
            </a:pPr>
            <a:r>
              <a:rPr lang="en-GB" sz="1200" dirty="0" smtClean="0"/>
              <a:t>Winchester, Ely, London, Bury St Edmunds, Norwich were far larger than anything built by the Anglo-Saxons. </a:t>
            </a:r>
          </a:p>
          <a:p>
            <a:pPr marL="285750" indent="-285750">
              <a:buFont typeface="Courier New" panose="02070309020205020404" pitchFamily="49" charset="0"/>
              <a:buChar char="o"/>
            </a:pPr>
            <a:r>
              <a:rPr lang="en-GB" sz="1200" dirty="0" smtClean="0"/>
              <a:t>Ely had been a wealthy Benedictine monastery. But Ely was the centre of the Hereward the Wake rebellion and was an island virtually cut off. </a:t>
            </a:r>
          </a:p>
          <a:p>
            <a:pPr marL="285750" indent="-285750">
              <a:buFont typeface="Courier New" panose="02070309020205020404" pitchFamily="49" charset="0"/>
              <a:buChar char="o"/>
            </a:pPr>
            <a:r>
              <a:rPr lang="en-GB" sz="1200" dirty="0" smtClean="0"/>
              <a:t>After crushing the rebellion William put a Norman Abbot Simeon in charge and rebuilt a grand new church in the Romanesque style. </a:t>
            </a:r>
          </a:p>
          <a:p>
            <a:pPr marL="285750" indent="-285750">
              <a:buFont typeface="Courier New" panose="02070309020205020404" pitchFamily="49" charset="0"/>
              <a:buChar char="o"/>
            </a:pPr>
            <a:r>
              <a:rPr lang="en-GB" sz="1200" dirty="0" smtClean="0"/>
              <a:t>In 1083 work started on the Cathedral but it was a slow process. </a:t>
            </a:r>
          </a:p>
          <a:p>
            <a:pPr algn="ctr"/>
            <a:endParaRPr lang="en-GB" sz="1600" dirty="0"/>
          </a:p>
        </p:txBody>
      </p:sp>
      <p:pic>
        <p:nvPicPr>
          <p:cNvPr id="1028" name="Picture 4" descr="Image result for Durham Cathedr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4914" y="937031"/>
            <a:ext cx="1296653" cy="8622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113526" y="1004552"/>
            <a:ext cx="2135520" cy="400110"/>
          </a:xfrm>
          <a:prstGeom prst="rect">
            <a:avLst/>
          </a:prstGeom>
          <a:noFill/>
        </p:spPr>
        <p:txBody>
          <a:bodyPr wrap="none" lIns="91440" tIns="45720" rIns="91440" bIns="45720">
            <a:spAutoFit/>
          </a:bodyPr>
          <a:lstStyle/>
          <a:p>
            <a:pPr algn="ctr"/>
            <a:r>
              <a:rPr lang="en-US" sz="2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Durham Cathedral</a:t>
            </a:r>
            <a:endParaRPr lang="en-US" sz="2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2" name="Rectangle 11"/>
          <p:cNvSpPr/>
          <p:nvPr/>
        </p:nvSpPr>
        <p:spPr>
          <a:xfrm>
            <a:off x="3939464" y="1648496"/>
            <a:ext cx="4711606" cy="1446550"/>
          </a:xfrm>
          <a:prstGeom prst="rect">
            <a:avLst/>
          </a:prstGeom>
        </p:spPr>
        <p:txBody>
          <a:bodyPr wrap="square">
            <a:spAutoFit/>
          </a:bodyPr>
          <a:lstStyle/>
          <a:p>
            <a:pPr marL="285750" indent="-285750">
              <a:buFont typeface="Arial" panose="020B0604020202020204" pitchFamily="34" charset="0"/>
              <a:buChar char="•"/>
            </a:pPr>
            <a:r>
              <a:rPr lang="en-GB" sz="1100" dirty="0" smtClean="0"/>
              <a:t>Durham was politically important </a:t>
            </a:r>
          </a:p>
          <a:p>
            <a:pPr marL="285750" indent="-285750">
              <a:buFont typeface="Arial" panose="020B0604020202020204" pitchFamily="34" charset="0"/>
              <a:buChar char="•"/>
            </a:pPr>
            <a:r>
              <a:rPr lang="en-GB" sz="1100" dirty="0" smtClean="0"/>
              <a:t>It was the main English town within the buffer zone along the border with Scotland.</a:t>
            </a:r>
          </a:p>
          <a:p>
            <a:pPr marL="285750" indent="-285750">
              <a:buFont typeface="Arial" panose="020B0604020202020204" pitchFamily="34" charset="0"/>
              <a:buChar char="•"/>
            </a:pPr>
            <a:r>
              <a:rPr lang="en-GB" sz="1100" dirty="0" smtClean="0"/>
              <a:t>Earls found it difficulty to control the area</a:t>
            </a:r>
          </a:p>
          <a:p>
            <a:pPr marL="285750" indent="-285750">
              <a:buFont typeface="Arial" panose="020B0604020202020204" pitchFamily="34" charset="0"/>
              <a:buChar char="•"/>
            </a:pPr>
            <a:r>
              <a:rPr lang="en-GB" sz="1100" dirty="0" smtClean="0"/>
              <a:t>The Norman Kings gave the Bishop of Durham additional secular powers (this meant he had legal powers outside of the Church)</a:t>
            </a:r>
          </a:p>
          <a:p>
            <a:pPr marL="285750" indent="-285750">
              <a:buFont typeface="Arial" panose="020B0604020202020204" pitchFamily="34" charset="0"/>
              <a:buChar char="•"/>
            </a:pPr>
            <a:r>
              <a:rPr lang="en-GB" sz="1100" dirty="0" smtClean="0"/>
              <a:t>This is because people were likely to obey the church </a:t>
            </a:r>
          </a:p>
          <a:p>
            <a:pPr marL="285750" indent="-285750">
              <a:buFont typeface="Arial" panose="020B0604020202020204" pitchFamily="34" charset="0"/>
              <a:buChar char="•"/>
            </a:pPr>
            <a:r>
              <a:rPr lang="en-GB" sz="1100" dirty="0" smtClean="0"/>
              <a:t>From 1075 , the bishop became a prince bishop. </a:t>
            </a:r>
            <a:endParaRPr lang="en-GB" sz="1100" dirty="0"/>
          </a:p>
        </p:txBody>
      </p:sp>
      <p:pic>
        <p:nvPicPr>
          <p:cNvPr id="14" name="Picture 13"/>
          <p:cNvPicPr>
            <a:picLocks noChangeAspect="1"/>
          </p:cNvPicPr>
          <p:nvPr/>
        </p:nvPicPr>
        <p:blipFill rotWithShape="1">
          <a:blip r:embed="rId6"/>
          <a:srcRect l="44226" t="18486" r="34690" b="40832"/>
          <a:stretch/>
        </p:blipFill>
        <p:spPr>
          <a:xfrm>
            <a:off x="4113526" y="3095046"/>
            <a:ext cx="3367745" cy="3653483"/>
          </a:xfrm>
          <a:prstGeom prst="rect">
            <a:avLst/>
          </a:prstGeom>
        </p:spPr>
      </p:pic>
      <p:pic>
        <p:nvPicPr>
          <p:cNvPr id="16" name="Picture 15"/>
          <p:cNvPicPr>
            <a:picLocks noChangeAspect="1"/>
          </p:cNvPicPr>
          <p:nvPr/>
        </p:nvPicPr>
        <p:blipFill rotWithShape="1">
          <a:blip r:embed="rId7"/>
          <a:srcRect l="55114" t="55961" r="19349" b="6675"/>
          <a:stretch/>
        </p:blipFill>
        <p:spPr>
          <a:xfrm>
            <a:off x="7481272" y="3041084"/>
            <a:ext cx="4599112" cy="3707445"/>
          </a:xfrm>
          <a:prstGeom prst="rect">
            <a:avLst/>
          </a:prstGeom>
        </p:spPr>
      </p:pic>
    </p:spTree>
    <p:extLst>
      <p:ext uri="{BB962C8B-B14F-4D97-AF65-F5344CB8AC3E}">
        <p14:creationId xmlns:p14="http://schemas.microsoft.com/office/powerpoint/2010/main" val="21538463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7938" y="-2032962"/>
            <a:ext cx="9144000" cy="2387600"/>
          </a:xfrm>
        </p:spPr>
        <p:txBody>
          <a:bodyPr>
            <a:normAutofit/>
          </a:bodyPr>
          <a:lstStyle/>
          <a:p>
            <a:r>
              <a:rPr lang="en-GB" sz="1800" b="1" dirty="0" smtClean="0"/>
              <a:t>Normans: Monasticism and Language</a:t>
            </a:r>
            <a:endParaRPr lang="en-GB" sz="1800" b="1" dirty="0"/>
          </a:p>
        </p:txBody>
      </p:sp>
      <p:graphicFrame>
        <p:nvGraphicFramePr>
          <p:cNvPr id="4" name="Table 3"/>
          <p:cNvGraphicFramePr>
            <a:graphicFrameLocks noGrp="1"/>
          </p:cNvGraphicFramePr>
          <p:nvPr>
            <p:extLst/>
          </p:nvPr>
        </p:nvGraphicFramePr>
        <p:xfrm>
          <a:off x="272962" y="2038780"/>
          <a:ext cx="2189408" cy="3844922"/>
        </p:xfrm>
        <a:graphic>
          <a:graphicData uri="http://schemas.openxmlformats.org/drawingml/2006/table">
            <a:tbl>
              <a:tblPr firstRow="1" bandRow="1">
                <a:tableStyleId>{5940675A-B579-460E-94D1-54222C63F5DA}</a:tableStyleId>
              </a:tblPr>
              <a:tblGrid>
                <a:gridCol w="2189408"/>
              </a:tblGrid>
              <a:tr h="353946">
                <a:tc>
                  <a:txBody>
                    <a:bodyPr/>
                    <a:lstStyle/>
                    <a:p>
                      <a:pPr algn="ctr"/>
                      <a:r>
                        <a:rPr lang="en-GB" sz="1400" b="1" dirty="0" smtClean="0"/>
                        <a:t>Anglo Saxon</a:t>
                      </a:r>
                      <a:r>
                        <a:rPr lang="en-GB" sz="1400" b="1" baseline="0" dirty="0" smtClean="0"/>
                        <a:t> Monasteries</a:t>
                      </a:r>
                      <a:endParaRPr lang="en-GB" sz="1400" b="1" dirty="0"/>
                    </a:p>
                  </a:txBody>
                  <a:tcPr/>
                </a:tc>
              </a:tr>
              <a:tr h="3490976">
                <a:tc>
                  <a:txBody>
                    <a:bodyPr/>
                    <a:lstStyle/>
                    <a:p>
                      <a:pPr marL="285750" indent="-285750">
                        <a:buFont typeface="Arial" panose="020B0604020202020204" pitchFamily="34" charset="0"/>
                        <a:buChar char="•"/>
                      </a:pPr>
                      <a:r>
                        <a:rPr lang="en-GB" sz="1100" dirty="0" smtClean="0"/>
                        <a:t>Many clergy worried about the </a:t>
                      </a:r>
                      <a:r>
                        <a:rPr lang="en-GB" sz="1100" b="1" dirty="0" smtClean="0"/>
                        <a:t>secular influence </a:t>
                      </a:r>
                      <a:r>
                        <a:rPr lang="en-GB" sz="1100" dirty="0" smtClean="0"/>
                        <a:t>in</a:t>
                      </a:r>
                      <a:r>
                        <a:rPr lang="en-GB" sz="1100" baseline="0" dirty="0" smtClean="0"/>
                        <a:t> monasteries. </a:t>
                      </a:r>
                    </a:p>
                    <a:p>
                      <a:pPr marL="285750" indent="-285750">
                        <a:buFont typeface="Arial" panose="020B0604020202020204" pitchFamily="34" charset="0"/>
                        <a:buChar char="•"/>
                      </a:pPr>
                      <a:r>
                        <a:rPr lang="en-GB" sz="1100" baseline="0" dirty="0" smtClean="0"/>
                        <a:t>A Benedictine monastery needed land as they were supposed to grow their own food and so they would be granted it from a local lord in return for influence. </a:t>
                      </a:r>
                    </a:p>
                    <a:p>
                      <a:pPr marL="285750" indent="-285750">
                        <a:buFont typeface="Arial" panose="020B0604020202020204" pitchFamily="34" charset="0"/>
                        <a:buChar char="•"/>
                      </a:pPr>
                      <a:r>
                        <a:rPr lang="en-GB" sz="1100" baseline="0" dirty="0" smtClean="0"/>
                        <a:t>They would control who became abbot and would take money leaving the abbey in poverty. </a:t>
                      </a:r>
                    </a:p>
                    <a:p>
                      <a:pPr marL="285750" indent="-285750">
                        <a:buFont typeface="Arial" panose="020B0604020202020204" pitchFamily="34" charset="0"/>
                        <a:buChar char="•"/>
                      </a:pPr>
                      <a:r>
                        <a:rPr lang="en-GB" sz="1100" baseline="0" dirty="0" smtClean="0"/>
                        <a:t>Benedictine monks made vows of: obedience, chastity, poverty and </a:t>
                      </a:r>
                      <a:r>
                        <a:rPr lang="en-GB" sz="1100" baseline="0" dirty="0" err="1" smtClean="0"/>
                        <a:t>manuel</a:t>
                      </a:r>
                      <a:r>
                        <a:rPr lang="en-GB" sz="1100" baseline="0" dirty="0" smtClean="0"/>
                        <a:t> labour. But many were no longer strictly vegetarian, they wore rich clothing and ignored rules about fasting. </a:t>
                      </a:r>
                      <a:endParaRPr lang="en-GB" sz="1100" dirty="0"/>
                    </a:p>
                  </a:txBody>
                  <a:tcPr/>
                </a:tc>
              </a:tr>
            </a:tbl>
          </a:graphicData>
        </a:graphic>
      </p:graphicFrame>
      <p:sp>
        <p:nvSpPr>
          <p:cNvPr id="5" name="Horizontal Scroll 4"/>
          <p:cNvSpPr/>
          <p:nvPr/>
        </p:nvSpPr>
        <p:spPr>
          <a:xfrm>
            <a:off x="136662" y="40012"/>
            <a:ext cx="2709570" cy="1848255"/>
          </a:xfrm>
          <a:prstGeom prst="horizontalScroll">
            <a:avLst>
              <a:gd name="adj" fmla="val 766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smtClean="0"/>
              <a:t>What is a monastery?</a:t>
            </a:r>
          </a:p>
          <a:p>
            <a:r>
              <a:rPr lang="en-GB" sz="1100" dirty="0" smtClean="0"/>
              <a:t>A religious house where monks live and work. They were known as </a:t>
            </a:r>
            <a:r>
              <a:rPr lang="en-GB" sz="1100" b="1" dirty="0" smtClean="0"/>
              <a:t>nunneries, abbeys or priories</a:t>
            </a:r>
            <a:r>
              <a:rPr lang="en-GB" sz="1100" dirty="0" smtClean="0"/>
              <a:t>.  Monks and nun promised to devote their whole lives to God and withdraw from society. Many monasteries belonged to the Benedictine Monks in Anglo-Saxons times. </a:t>
            </a:r>
          </a:p>
        </p:txBody>
      </p:sp>
      <p:sp>
        <p:nvSpPr>
          <p:cNvPr id="6" name="Flowchart: Alternate Process 5"/>
          <p:cNvSpPr/>
          <p:nvPr/>
        </p:nvSpPr>
        <p:spPr>
          <a:xfrm>
            <a:off x="2955344" y="407361"/>
            <a:ext cx="3041561" cy="1203908"/>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b="1" dirty="0" smtClean="0"/>
              <a:t>Vows: </a:t>
            </a:r>
          </a:p>
          <a:p>
            <a:pPr marL="285750" indent="-285750">
              <a:buFont typeface="Arial" panose="020B0604020202020204" pitchFamily="34" charset="0"/>
              <a:buChar char="•"/>
            </a:pPr>
            <a:r>
              <a:rPr lang="en-GB" sz="1050" dirty="0" smtClean="0"/>
              <a:t>They took vows of poverty chastity and obedience. </a:t>
            </a:r>
          </a:p>
          <a:p>
            <a:pPr marL="285750" indent="-285750">
              <a:buFont typeface="Arial" panose="020B0604020202020204" pitchFamily="34" charset="0"/>
              <a:buChar char="•"/>
            </a:pPr>
            <a:r>
              <a:rPr lang="en-GB" sz="1050" dirty="0" smtClean="0"/>
              <a:t>The </a:t>
            </a:r>
            <a:r>
              <a:rPr lang="en-GB" sz="1050" b="1" dirty="0" smtClean="0"/>
              <a:t>Benedictine </a:t>
            </a:r>
            <a:r>
              <a:rPr lang="en-GB" sz="1050" dirty="0" smtClean="0"/>
              <a:t>monks also promised to carry out Manuel labour whilst the </a:t>
            </a:r>
            <a:r>
              <a:rPr lang="en-GB" sz="1050" b="1" dirty="0" smtClean="0"/>
              <a:t>Cluniac’s</a:t>
            </a:r>
            <a:r>
              <a:rPr lang="en-GB" sz="1050" dirty="0" smtClean="0"/>
              <a:t> devoted their whole lives to prayer and learning. </a:t>
            </a:r>
            <a:endParaRPr lang="en-GB" sz="1050" dirty="0"/>
          </a:p>
        </p:txBody>
      </p:sp>
      <p:graphicFrame>
        <p:nvGraphicFramePr>
          <p:cNvPr id="7" name="Table 6"/>
          <p:cNvGraphicFramePr>
            <a:graphicFrameLocks noGrp="1"/>
          </p:cNvGraphicFramePr>
          <p:nvPr>
            <p:extLst/>
          </p:nvPr>
        </p:nvGraphicFramePr>
        <p:xfrm>
          <a:off x="2598670" y="1874772"/>
          <a:ext cx="5682445" cy="4847998"/>
        </p:xfrm>
        <a:graphic>
          <a:graphicData uri="http://schemas.openxmlformats.org/drawingml/2006/table">
            <a:tbl>
              <a:tblPr firstRow="1" bandRow="1">
                <a:tableStyleId>{5940675A-B579-460E-94D1-54222C63F5DA}</a:tableStyleId>
              </a:tblPr>
              <a:tblGrid>
                <a:gridCol w="878626"/>
                <a:gridCol w="4803819"/>
              </a:tblGrid>
              <a:tr h="1375180">
                <a:tc>
                  <a:txBody>
                    <a:bodyPr/>
                    <a:lstStyle/>
                    <a:p>
                      <a:r>
                        <a:rPr lang="en-GB" sz="1100" b="1" dirty="0" smtClean="0"/>
                        <a:t>Buildings</a:t>
                      </a:r>
                      <a:endParaRPr lang="en-GB" sz="1100" b="1" dirty="0"/>
                    </a:p>
                  </a:txBody>
                  <a:tcPr/>
                </a:tc>
                <a:tc>
                  <a:txBody>
                    <a:bodyPr/>
                    <a:lstStyle/>
                    <a:p>
                      <a:pPr marL="285750" indent="-285750">
                        <a:buFont typeface="Wingdings" panose="05000000000000000000" pitchFamily="2" charset="2"/>
                        <a:buChar char="§"/>
                      </a:pPr>
                      <a:r>
                        <a:rPr lang="en-GB" sz="1100" dirty="0" smtClean="0"/>
                        <a:t>The number of monks and nuns increased from </a:t>
                      </a:r>
                      <a:r>
                        <a:rPr lang="en-GB" sz="1100" b="1" dirty="0" smtClean="0"/>
                        <a:t>1,000</a:t>
                      </a:r>
                      <a:r>
                        <a:rPr lang="en-GB" sz="1100" dirty="0" smtClean="0"/>
                        <a:t> to between</a:t>
                      </a:r>
                      <a:r>
                        <a:rPr lang="en-GB" sz="1100" baseline="0" dirty="0" smtClean="0"/>
                        <a:t> </a:t>
                      </a:r>
                      <a:r>
                        <a:rPr lang="en-GB" sz="1100" b="1" baseline="0" dirty="0" smtClean="0"/>
                        <a:t>4,000 and 5,000.  </a:t>
                      </a:r>
                    </a:p>
                    <a:p>
                      <a:pPr marL="285750" indent="-285750">
                        <a:buFont typeface="Wingdings" panose="05000000000000000000" pitchFamily="2" charset="2"/>
                        <a:buChar char="§"/>
                      </a:pPr>
                      <a:r>
                        <a:rPr lang="en-GB" sz="1100" baseline="0" dirty="0" smtClean="0"/>
                        <a:t>They built new monasteries, which went from 60 to 250. </a:t>
                      </a:r>
                    </a:p>
                    <a:p>
                      <a:pPr marL="285750" indent="-285750">
                        <a:buFont typeface="Wingdings" panose="05000000000000000000" pitchFamily="2" charset="2"/>
                        <a:buChar char="§"/>
                      </a:pPr>
                      <a:r>
                        <a:rPr lang="en-GB" sz="1100" baseline="0" dirty="0" smtClean="0"/>
                        <a:t>They had Cathedrals with monasteries attached to them fro example: </a:t>
                      </a:r>
                      <a:r>
                        <a:rPr lang="en-GB" sz="1100" b="1" baseline="0" dirty="0" smtClean="0"/>
                        <a:t>Canterbury and Winchester. </a:t>
                      </a:r>
                    </a:p>
                    <a:p>
                      <a:pPr marL="285750" indent="-285750">
                        <a:buFont typeface="Wingdings" panose="05000000000000000000" pitchFamily="2" charset="2"/>
                        <a:buChar char="§"/>
                      </a:pPr>
                      <a:r>
                        <a:rPr lang="en-GB" sz="1100" baseline="0" dirty="0" smtClean="0"/>
                        <a:t>By </a:t>
                      </a:r>
                      <a:r>
                        <a:rPr lang="en-GB" sz="1100" b="1" baseline="0" dirty="0" smtClean="0"/>
                        <a:t>1135- 10 </a:t>
                      </a:r>
                      <a:r>
                        <a:rPr lang="en-GB" sz="1100" baseline="0" dirty="0" smtClean="0"/>
                        <a:t>of England’s Cathedrals had monasteries attached. </a:t>
                      </a:r>
                    </a:p>
                    <a:p>
                      <a:pPr marL="285750" indent="-285750">
                        <a:buFont typeface="Wingdings" panose="05000000000000000000" pitchFamily="2" charset="2"/>
                        <a:buChar char="§"/>
                      </a:pPr>
                      <a:r>
                        <a:rPr lang="en-GB" sz="1100" baseline="0" dirty="0" smtClean="0"/>
                        <a:t>William built monasteries to commemorate his victory and as a penance for the deaths,  for example </a:t>
                      </a:r>
                      <a:r>
                        <a:rPr lang="en-GB" sz="1100" b="1" baseline="0" dirty="0" smtClean="0"/>
                        <a:t>Battle Abbey. </a:t>
                      </a:r>
                      <a:endParaRPr lang="en-GB" sz="1100" b="1" dirty="0"/>
                    </a:p>
                  </a:txBody>
                  <a:tcPr/>
                </a:tc>
              </a:tr>
              <a:tr h="1053329">
                <a:tc>
                  <a:txBody>
                    <a:bodyPr/>
                    <a:lstStyle/>
                    <a:p>
                      <a:r>
                        <a:rPr lang="en-GB" sz="1100" b="1" dirty="0" smtClean="0"/>
                        <a:t>Leadership</a:t>
                      </a:r>
                      <a:endParaRPr lang="en-GB" sz="1100" b="1" dirty="0"/>
                    </a:p>
                  </a:txBody>
                  <a:tcPr/>
                </a:tc>
                <a:tc>
                  <a:txBody>
                    <a:bodyPr/>
                    <a:lstStyle/>
                    <a:p>
                      <a:pPr marL="171450" indent="-171450">
                        <a:buFont typeface="Wingdings" panose="05000000000000000000" pitchFamily="2" charset="2"/>
                        <a:buChar char="§"/>
                      </a:pPr>
                      <a:r>
                        <a:rPr lang="en-GB" sz="1100" dirty="0" smtClean="0"/>
                        <a:t>The Normans changed the leaders of the monasteries</a:t>
                      </a:r>
                      <a:r>
                        <a:rPr lang="en-GB" sz="1100" baseline="0" dirty="0" smtClean="0"/>
                        <a:t> from Anglo-Saxon to Norman Abbots. In 1070 only two Anglo Saxon abbots were removed in Canterbury. </a:t>
                      </a:r>
                    </a:p>
                    <a:p>
                      <a:pPr marL="171450" indent="-171450">
                        <a:buFont typeface="Wingdings" panose="05000000000000000000" pitchFamily="2" charset="2"/>
                        <a:buChar char="§"/>
                      </a:pPr>
                      <a:r>
                        <a:rPr lang="en-GB" sz="1100" baseline="0" dirty="0" smtClean="0"/>
                        <a:t>When Lanfranc held a council in London in 1075: 13 of 21 were Anglo-Saxon, by 1086 only 3 Anglo-Saxon remained. </a:t>
                      </a:r>
                    </a:p>
                    <a:p>
                      <a:pPr marL="171450" indent="-171450">
                        <a:buFont typeface="Wingdings" panose="05000000000000000000" pitchFamily="2" charset="2"/>
                        <a:buChar char="§"/>
                      </a:pPr>
                      <a:r>
                        <a:rPr lang="en-GB" sz="1100" baseline="0" dirty="0" smtClean="0"/>
                        <a:t>He defined the role of an abbot and set up a clear hierarchy. </a:t>
                      </a:r>
                      <a:endParaRPr lang="en-GB" sz="1100" dirty="0"/>
                    </a:p>
                  </a:txBody>
                  <a:tcPr/>
                </a:tc>
              </a:tr>
              <a:tr h="1053238">
                <a:tc>
                  <a:txBody>
                    <a:bodyPr/>
                    <a:lstStyle/>
                    <a:p>
                      <a:r>
                        <a:rPr lang="en-GB" sz="1100" b="1" dirty="0" smtClean="0"/>
                        <a:t>Lifestyle and rules</a:t>
                      </a:r>
                      <a:endParaRPr lang="en-GB" sz="1100" b="1" dirty="0"/>
                    </a:p>
                  </a:txBody>
                  <a:tcPr/>
                </a:tc>
                <a:tc>
                  <a:txBody>
                    <a:bodyPr/>
                    <a:lstStyle/>
                    <a:p>
                      <a:pPr marL="171450" indent="-171450">
                        <a:buFont typeface="Arial" panose="020B0604020202020204" pitchFamily="34" charset="0"/>
                        <a:buChar char="•"/>
                      </a:pPr>
                      <a:r>
                        <a:rPr lang="en-GB" sz="1100" dirty="0" smtClean="0"/>
                        <a:t>Lanfranc</a:t>
                      </a:r>
                      <a:r>
                        <a:rPr lang="en-GB" sz="1100" baseline="0" dirty="0" smtClean="0"/>
                        <a:t> made </a:t>
                      </a:r>
                      <a:r>
                        <a:rPr lang="en-GB" sz="1100" b="1" baseline="0" dirty="0" smtClean="0"/>
                        <a:t>domestic reforms</a:t>
                      </a:r>
                    </a:p>
                    <a:p>
                      <a:pPr marL="171450" indent="-171450">
                        <a:buFont typeface="Arial" panose="020B0604020202020204" pitchFamily="34" charset="0"/>
                        <a:buChar char="•"/>
                      </a:pPr>
                      <a:r>
                        <a:rPr lang="en-GB" sz="1100" baseline="0" dirty="0" smtClean="0"/>
                        <a:t>Regulating </a:t>
                      </a:r>
                      <a:r>
                        <a:rPr lang="en-GB" sz="1100" baseline="0" dirty="0" err="1" smtClean="0"/>
                        <a:t>monks’s</a:t>
                      </a:r>
                      <a:r>
                        <a:rPr lang="en-GB" sz="1100" baseline="0" dirty="0" smtClean="0"/>
                        <a:t> lives more strictly would mean that the monks were seen to be more pious and the Church would be more respected. </a:t>
                      </a:r>
                    </a:p>
                    <a:p>
                      <a:pPr marL="171450" indent="-171450">
                        <a:buFont typeface="Arial" panose="020B0604020202020204" pitchFamily="34" charset="0"/>
                        <a:buChar char="•"/>
                      </a:pPr>
                      <a:r>
                        <a:rPr lang="en-GB" sz="1100" baseline="0" dirty="0" smtClean="0"/>
                        <a:t>Some monasteries were already following the Benedictine rules other had a huge change to adopt strict Benedictine rule. </a:t>
                      </a:r>
                    </a:p>
                  </a:txBody>
                  <a:tcPr/>
                </a:tc>
              </a:tr>
              <a:tr h="1214254">
                <a:tc>
                  <a:txBody>
                    <a:bodyPr/>
                    <a:lstStyle/>
                    <a:p>
                      <a:r>
                        <a:rPr lang="en-GB" sz="1100" b="1" dirty="0" smtClean="0"/>
                        <a:t>Lanfranc’s Reforms:</a:t>
                      </a:r>
                      <a:r>
                        <a:rPr lang="en-GB" sz="1100" b="1" baseline="0" dirty="0" smtClean="0"/>
                        <a:t> </a:t>
                      </a:r>
                      <a:endParaRPr lang="en-GB" sz="1100" b="1" dirty="0"/>
                    </a:p>
                  </a:txBody>
                  <a:tcPr/>
                </a:tc>
                <a:tc>
                  <a:txBody>
                    <a:bodyPr/>
                    <a:lstStyle/>
                    <a:p>
                      <a:pPr marL="171450" indent="-171450">
                        <a:buFont typeface="Arial" panose="020B0604020202020204" pitchFamily="34" charset="0"/>
                        <a:buChar char="•"/>
                      </a:pPr>
                      <a:r>
                        <a:rPr lang="en-GB" sz="1100" dirty="0" smtClean="0"/>
                        <a:t>He introduced a set of </a:t>
                      </a:r>
                      <a:r>
                        <a:rPr lang="en-GB" sz="1100" b="1" dirty="0" smtClean="0"/>
                        <a:t>CONSTITUTIONS</a:t>
                      </a:r>
                      <a:r>
                        <a:rPr lang="en-GB" sz="1100" baseline="0" dirty="0" smtClean="0"/>
                        <a:t> at Christchurch Canterbury in 1077. </a:t>
                      </a:r>
                    </a:p>
                    <a:p>
                      <a:pPr marL="171450" indent="-171450">
                        <a:buFont typeface="Arial" panose="020B0604020202020204" pitchFamily="34" charset="0"/>
                        <a:buChar char="•"/>
                      </a:pPr>
                      <a:r>
                        <a:rPr lang="en-GB" sz="1100" baseline="0" dirty="0" smtClean="0"/>
                        <a:t>He intended these reforms to spread and improve monastic life. </a:t>
                      </a:r>
                    </a:p>
                    <a:p>
                      <a:pPr marL="171450" indent="-171450">
                        <a:buFont typeface="Arial" panose="020B0604020202020204" pitchFamily="34" charset="0"/>
                        <a:buChar char="•"/>
                      </a:pPr>
                      <a:r>
                        <a:rPr lang="en-GB" sz="1100" baseline="0" dirty="0" smtClean="0"/>
                        <a:t>He reformed the LITURGY (words of the service) making it more like the rest of Europe. </a:t>
                      </a:r>
                    </a:p>
                    <a:p>
                      <a:pPr marL="171450" indent="-171450">
                        <a:buFont typeface="Arial" panose="020B0604020202020204" pitchFamily="34" charset="0"/>
                        <a:buChar char="•"/>
                      </a:pPr>
                      <a:r>
                        <a:rPr lang="en-GB" sz="1100" baseline="0" dirty="0" smtClean="0"/>
                        <a:t>He introduced uniform practice and made monasteries more in  line with the rest of Europe. </a:t>
                      </a:r>
                    </a:p>
                    <a:p>
                      <a:pPr marL="0" indent="0">
                        <a:buFont typeface="Arial" panose="020B0604020202020204" pitchFamily="34" charset="0"/>
                        <a:buNone/>
                      </a:pPr>
                      <a:endParaRPr lang="en-GB" sz="1100" dirty="0"/>
                    </a:p>
                  </a:txBody>
                  <a:tcPr/>
                </a:tc>
              </a:tr>
            </a:tbl>
          </a:graphicData>
        </a:graphic>
      </p:graphicFrame>
      <p:sp>
        <p:nvSpPr>
          <p:cNvPr id="8" name="TextBox 7"/>
          <p:cNvSpPr txBox="1"/>
          <p:nvPr/>
        </p:nvSpPr>
        <p:spPr>
          <a:xfrm>
            <a:off x="4189213" y="1611269"/>
            <a:ext cx="4829578" cy="276999"/>
          </a:xfrm>
          <a:prstGeom prst="rect">
            <a:avLst/>
          </a:prstGeom>
          <a:noFill/>
        </p:spPr>
        <p:txBody>
          <a:bodyPr wrap="square" rtlCol="0">
            <a:spAutoFit/>
          </a:bodyPr>
          <a:lstStyle/>
          <a:p>
            <a:r>
              <a:rPr lang="en-GB" sz="1200" b="1" dirty="0" smtClean="0"/>
              <a:t>What changes (reforms) did the Normans make? </a:t>
            </a:r>
            <a:endParaRPr lang="en-GB" sz="1200" b="1" dirty="0"/>
          </a:p>
        </p:txBody>
      </p:sp>
      <p:sp>
        <p:nvSpPr>
          <p:cNvPr id="10" name="Rounded Rectangle 9"/>
          <p:cNvSpPr/>
          <p:nvPr/>
        </p:nvSpPr>
        <p:spPr>
          <a:xfrm>
            <a:off x="6106017" y="388861"/>
            <a:ext cx="2218745" cy="1150554"/>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smtClean="0"/>
              <a:t>What do I need to know: </a:t>
            </a:r>
          </a:p>
          <a:p>
            <a:pPr marL="171450" indent="-171450">
              <a:buFont typeface="Wingdings" panose="05000000000000000000" pitchFamily="2" charset="2"/>
              <a:buChar char="Ø"/>
            </a:pPr>
            <a:r>
              <a:rPr lang="en-GB" sz="1100" b="1" dirty="0" smtClean="0"/>
              <a:t>Monastic Life</a:t>
            </a:r>
          </a:p>
          <a:p>
            <a:pPr marL="171450" indent="-171450">
              <a:buFont typeface="Wingdings" panose="05000000000000000000" pitchFamily="2" charset="2"/>
              <a:buChar char="Ø"/>
            </a:pPr>
            <a:r>
              <a:rPr lang="en-GB" sz="1100" b="1" dirty="0" smtClean="0"/>
              <a:t>The reason for and impact of Norman reforms</a:t>
            </a:r>
          </a:p>
          <a:p>
            <a:pPr marL="171450" indent="-171450">
              <a:buFont typeface="Wingdings" panose="05000000000000000000" pitchFamily="2" charset="2"/>
              <a:buChar char="Ø"/>
            </a:pPr>
            <a:r>
              <a:rPr lang="en-GB" sz="1100" b="1" dirty="0" smtClean="0"/>
              <a:t>Developments in school and education</a:t>
            </a:r>
            <a:r>
              <a:rPr lang="en-GB" sz="1100" dirty="0" smtClean="0"/>
              <a:t>. </a:t>
            </a:r>
            <a:endParaRPr lang="en-GB" sz="1100" dirty="0"/>
          </a:p>
        </p:txBody>
      </p:sp>
      <p:graphicFrame>
        <p:nvGraphicFramePr>
          <p:cNvPr id="11" name="Diagram 10"/>
          <p:cNvGraphicFramePr/>
          <p:nvPr>
            <p:extLst/>
          </p:nvPr>
        </p:nvGraphicFramePr>
        <p:xfrm>
          <a:off x="7804597" y="0"/>
          <a:ext cx="4855335" cy="36318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Flowchart: Process 11"/>
          <p:cNvSpPr/>
          <p:nvPr/>
        </p:nvSpPr>
        <p:spPr>
          <a:xfrm>
            <a:off x="8500056" y="3722196"/>
            <a:ext cx="3567448" cy="3000574"/>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r>
              <a:rPr lang="en-GB" sz="1400" b="1" dirty="0" smtClean="0"/>
              <a:t>Cluniac Monasteries:</a:t>
            </a:r>
          </a:p>
          <a:p>
            <a:pPr marL="285750" indent="-285750">
              <a:buFont typeface="Arial" panose="020B0604020202020204" pitchFamily="34" charset="0"/>
              <a:buChar char="•"/>
            </a:pPr>
            <a:r>
              <a:rPr lang="en-GB" sz="1400" dirty="0" smtClean="0"/>
              <a:t>These were a strict form of Monastery brought by the Normans. </a:t>
            </a:r>
          </a:p>
          <a:p>
            <a:pPr marL="285750" indent="-285750">
              <a:buFont typeface="Arial" panose="020B0604020202020204" pitchFamily="34" charset="0"/>
              <a:buChar char="•"/>
            </a:pPr>
            <a:r>
              <a:rPr lang="en-GB" sz="1400" dirty="0" smtClean="0"/>
              <a:t>The firs </a:t>
            </a:r>
            <a:r>
              <a:rPr lang="en-GB" sz="1400" b="1" dirty="0" smtClean="0"/>
              <a:t>Cluniac Priory </a:t>
            </a:r>
            <a:r>
              <a:rPr lang="en-GB" sz="1400" dirty="0" smtClean="0"/>
              <a:t>was founded in </a:t>
            </a:r>
            <a:r>
              <a:rPr lang="en-GB" sz="1400" b="1" dirty="0" smtClean="0"/>
              <a:t>1077 </a:t>
            </a:r>
            <a:r>
              <a:rPr lang="en-GB" sz="1400" dirty="0" smtClean="0"/>
              <a:t>by William de </a:t>
            </a:r>
            <a:r>
              <a:rPr lang="en-GB" sz="1400" dirty="0" err="1" smtClean="0"/>
              <a:t>Warenne</a:t>
            </a:r>
            <a:r>
              <a:rPr lang="en-GB" sz="1400" dirty="0" smtClean="0"/>
              <a:t> in Sussex. </a:t>
            </a:r>
          </a:p>
          <a:p>
            <a:pPr marL="285750" indent="-285750">
              <a:buFont typeface="Arial" panose="020B0604020202020204" pitchFamily="34" charset="0"/>
              <a:buChar char="•"/>
            </a:pPr>
            <a:r>
              <a:rPr lang="en-GB" sz="1400" dirty="0" smtClean="0"/>
              <a:t>More were established for example in Thetford. </a:t>
            </a:r>
          </a:p>
          <a:p>
            <a:pPr marL="285750" indent="-285750">
              <a:buFont typeface="Arial" panose="020B0604020202020204" pitchFamily="34" charset="0"/>
              <a:buChar char="•"/>
            </a:pPr>
            <a:r>
              <a:rPr lang="en-GB" sz="1400" dirty="0" smtClean="0"/>
              <a:t>By 1135 there 24 Cluniac monasteries</a:t>
            </a:r>
          </a:p>
          <a:p>
            <a:pPr marL="285750" indent="-285750">
              <a:buFont typeface="Arial" panose="020B0604020202020204" pitchFamily="34" charset="0"/>
              <a:buChar char="•"/>
            </a:pPr>
            <a:r>
              <a:rPr lang="en-GB" sz="1400" dirty="0" smtClean="0"/>
              <a:t>They built castles aiming to demonstrate the power of Normans and God’s blessing on it and they answered only to the Cluny Abbot not a Lord. </a:t>
            </a:r>
          </a:p>
          <a:p>
            <a:pPr marL="285750" indent="-285750">
              <a:buFont typeface="Arial" panose="020B0604020202020204" pitchFamily="34" charset="0"/>
              <a:buChar char="•"/>
            </a:pPr>
            <a:r>
              <a:rPr lang="en-GB" sz="1400" dirty="0" smtClean="0"/>
              <a:t>They lived by very strict laws getting up at 2am to a service called </a:t>
            </a:r>
            <a:r>
              <a:rPr lang="en-GB" sz="1400" b="1" dirty="0" smtClean="0"/>
              <a:t>Matins. </a:t>
            </a:r>
            <a:endParaRPr lang="en-GB" sz="1400" b="1" dirty="0"/>
          </a:p>
        </p:txBody>
      </p:sp>
      <p:sp>
        <p:nvSpPr>
          <p:cNvPr id="13" name="Rounded Rectangular Callout 12"/>
          <p:cNvSpPr/>
          <p:nvPr/>
        </p:nvSpPr>
        <p:spPr>
          <a:xfrm>
            <a:off x="136662" y="5975797"/>
            <a:ext cx="2325708" cy="746973"/>
          </a:xfrm>
          <a:prstGeom prst="wedgeRoundRectCallout">
            <a:avLst>
              <a:gd name="adj1" fmla="val -47967"/>
              <a:gd name="adj2" fmla="val 6077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b="1" dirty="0" smtClean="0"/>
              <a:t>Key Words: </a:t>
            </a:r>
          </a:p>
          <a:p>
            <a:pPr marL="171450" indent="-171450">
              <a:buFont typeface="Arial" panose="020B0604020202020204" pitchFamily="34" charset="0"/>
              <a:buChar char="•"/>
            </a:pPr>
            <a:r>
              <a:rPr lang="en-GB" sz="1000" dirty="0" smtClean="0"/>
              <a:t>Benedictine      -Vows</a:t>
            </a:r>
          </a:p>
          <a:p>
            <a:pPr marL="171450" indent="-171450">
              <a:buFont typeface="Arial" panose="020B0604020202020204" pitchFamily="34" charset="0"/>
              <a:buChar char="•"/>
            </a:pPr>
            <a:r>
              <a:rPr lang="en-GB" sz="1000" dirty="0" smtClean="0"/>
              <a:t>Cluniac</a:t>
            </a:r>
          </a:p>
          <a:p>
            <a:pPr marL="171450" indent="-171450">
              <a:buFont typeface="Arial" panose="020B0604020202020204" pitchFamily="34" charset="0"/>
              <a:buChar char="•"/>
            </a:pPr>
            <a:r>
              <a:rPr lang="en-GB" sz="1000" dirty="0" smtClean="0"/>
              <a:t>Lanfranc</a:t>
            </a:r>
          </a:p>
          <a:p>
            <a:pPr marL="171450" indent="-171450">
              <a:buFont typeface="Arial" panose="020B0604020202020204" pitchFamily="34" charset="0"/>
              <a:buChar char="•"/>
            </a:pPr>
            <a:r>
              <a:rPr lang="en-GB" sz="1000" dirty="0" smtClean="0"/>
              <a:t>Reforms</a:t>
            </a:r>
            <a:endParaRPr lang="en-GB" sz="1000" dirty="0"/>
          </a:p>
        </p:txBody>
      </p:sp>
      <p:pic>
        <p:nvPicPr>
          <p:cNvPr id="1026" name="Picture 2" descr="Image result for Image of a key"/>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5305" b="25700"/>
          <a:stretch/>
        </p:blipFill>
        <p:spPr bwMode="auto">
          <a:xfrm>
            <a:off x="1801432" y="6349283"/>
            <a:ext cx="578297" cy="283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092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7938" y="-2032962"/>
            <a:ext cx="9144000" cy="2387600"/>
          </a:xfrm>
        </p:spPr>
        <p:txBody>
          <a:bodyPr>
            <a:normAutofit/>
          </a:bodyPr>
          <a:lstStyle/>
          <a:p>
            <a:r>
              <a:rPr lang="en-GB" sz="1800" b="1" dirty="0" smtClean="0"/>
              <a:t>Normans: Language and Education</a:t>
            </a:r>
            <a:endParaRPr lang="en-GB" sz="1800" b="1" dirty="0"/>
          </a:p>
        </p:txBody>
      </p:sp>
      <p:sp>
        <p:nvSpPr>
          <p:cNvPr id="8" name="TextBox 7"/>
          <p:cNvSpPr txBox="1"/>
          <p:nvPr/>
        </p:nvSpPr>
        <p:spPr>
          <a:xfrm>
            <a:off x="1656369" y="1436144"/>
            <a:ext cx="4829578" cy="307777"/>
          </a:xfrm>
          <a:prstGeom prst="rect">
            <a:avLst/>
          </a:prstGeom>
          <a:noFill/>
        </p:spPr>
        <p:txBody>
          <a:bodyPr wrap="square" rtlCol="0">
            <a:spAutoFit/>
          </a:bodyPr>
          <a:lstStyle/>
          <a:p>
            <a:pPr algn="ctr"/>
            <a:r>
              <a:rPr lang="en-GB" sz="1400" b="1" dirty="0" smtClean="0"/>
              <a:t>Education: What changed and what stayed the same? </a:t>
            </a:r>
            <a:endParaRPr lang="en-GB" sz="1400" b="1" dirty="0"/>
          </a:p>
        </p:txBody>
      </p:sp>
      <p:sp>
        <p:nvSpPr>
          <p:cNvPr id="10" name="Rounded Rectangle 9"/>
          <p:cNvSpPr/>
          <p:nvPr/>
        </p:nvSpPr>
        <p:spPr>
          <a:xfrm>
            <a:off x="136662" y="102101"/>
            <a:ext cx="3526749" cy="1301695"/>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1200" b="1" dirty="0" smtClean="0"/>
              <a:t>What do I need to know: </a:t>
            </a:r>
          </a:p>
          <a:p>
            <a:pPr marL="171450" indent="-171450">
              <a:buFont typeface="Wingdings" panose="05000000000000000000" pitchFamily="2" charset="2"/>
              <a:buChar char="Ø"/>
            </a:pPr>
            <a:r>
              <a:rPr lang="en-GB" sz="1200" b="1" dirty="0" smtClean="0"/>
              <a:t>Developments in school and education. </a:t>
            </a:r>
          </a:p>
          <a:p>
            <a:pPr marL="171450" indent="-171450">
              <a:buFont typeface="Wingdings" panose="05000000000000000000" pitchFamily="2" charset="2"/>
              <a:buChar char="Ø"/>
            </a:pPr>
            <a:r>
              <a:rPr lang="en-GB" sz="1200" b="1" dirty="0" smtClean="0"/>
              <a:t>Grammar schools</a:t>
            </a:r>
          </a:p>
          <a:p>
            <a:pPr marL="171450" indent="-171450">
              <a:buFont typeface="Wingdings" panose="05000000000000000000" pitchFamily="2" charset="2"/>
              <a:buChar char="Ø"/>
            </a:pPr>
            <a:r>
              <a:rPr lang="en-GB" sz="1200" b="1" dirty="0" smtClean="0"/>
              <a:t>University education</a:t>
            </a:r>
          </a:p>
          <a:p>
            <a:pPr marL="171450" indent="-171450">
              <a:buFont typeface="Wingdings" panose="05000000000000000000" pitchFamily="2" charset="2"/>
              <a:buChar char="Ø"/>
            </a:pPr>
            <a:r>
              <a:rPr lang="en-GB" sz="1200" b="1" dirty="0" smtClean="0"/>
              <a:t>Latin/Anglo-French Language. </a:t>
            </a:r>
            <a:endParaRPr lang="en-GB" sz="1200" b="1" dirty="0"/>
          </a:p>
        </p:txBody>
      </p:sp>
      <p:sp>
        <p:nvSpPr>
          <p:cNvPr id="13" name="Rounded Rectangular Callout 12"/>
          <p:cNvSpPr/>
          <p:nvPr/>
        </p:nvSpPr>
        <p:spPr>
          <a:xfrm>
            <a:off x="3807141" y="428739"/>
            <a:ext cx="3894426" cy="746973"/>
          </a:xfrm>
          <a:prstGeom prst="wedgeRoundRectCallout">
            <a:avLst>
              <a:gd name="adj1" fmla="val -47967"/>
              <a:gd name="adj2" fmla="val 6077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b="1" dirty="0" smtClean="0"/>
              <a:t>Key Words:</a:t>
            </a:r>
          </a:p>
          <a:p>
            <a:r>
              <a:rPr lang="en-GB" sz="1200" b="1" dirty="0" smtClean="0"/>
              <a:t>Grammar schools, Lanfranc, Latin, rhetoric, Vernacular,  </a:t>
            </a:r>
          </a:p>
          <a:p>
            <a:pPr algn="ctr"/>
            <a:endParaRPr lang="en-GB" sz="1200" b="1" dirty="0" smtClean="0"/>
          </a:p>
        </p:txBody>
      </p:sp>
      <p:pic>
        <p:nvPicPr>
          <p:cNvPr id="1026" name="Picture 2" descr="Image result for Image of a ke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305" b="25700"/>
          <a:stretch/>
        </p:blipFill>
        <p:spPr bwMode="auto">
          <a:xfrm>
            <a:off x="6979540" y="892379"/>
            <a:ext cx="578297" cy="2833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nvPr>
        </p:nvGraphicFramePr>
        <p:xfrm>
          <a:off x="266255" y="1803811"/>
          <a:ext cx="7898951" cy="5021990"/>
        </p:xfrm>
        <a:graphic>
          <a:graphicData uri="http://schemas.openxmlformats.org/drawingml/2006/table">
            <a:tbl>
              <a:tblPr firstRow="1" bandRow="1">
                <a:tableStyleId>{5940675A-B579-460E-94D1-54222C63F5DA}</a:tableStyleId>
              </a:tblPr>
              <a:tblGrid>
                <a:gridCol w="893497"/>
                <a:gridCol w="3090656"/>
                <a:gridCol w="3914798"/>
              </a:tblGrid>
              <a:tr h="358550">
                <a:tc>
                  <a:txBody>
                    <a:bodyPr/>
                    <a:lstStyle/>
                    <a:p>
                      <a:endParaRPr lang="en-GB" sz="1400" b="1" dirty="0"/>
                    </a:p>
                  </a:txBody>
                  <a:tcPr/>
                </a:tc>
                <a:tc>
                  <a:txBody>
                    <a:bodyPr/>
                    <a:lstStyle/>
                    <a:p>
                      <a:r>
                        <a:rPr lang="en-GB" sz="1400" b="1" dirty="0" smtClean="0"/>
                        <a:t>Anglo-Saxon</a:t>
                      </a:r>
                      <a:endParaRPr lang="en-GB" sz="1400" b="1" dirty="0"/>
                    </a:p>
                  </a:txBody>
                  <a:tcPr/>
                </a:tc>
                <a:tc>
                  <a:txBody>
                    <a:bodyPr/>
                    <a:lstStyle/>
                    <a:p>
                      <a:r>
                        <a:rPr lang="en-GB" sz="1400" b="1" dirty="0" smtClean="0"/>
                        <a:t>Norman</a:t>
                      </a:r>
                      <a:endParaRPr lang="en-GB" sz="1400" b="1" dirty="0"/>
                    </a:p>
                  </a:txBody>
                  <a:tcPr/>
                </a:tc>
              </a:tr>
              <a:tr h="795687">
                <a:tc>
                  <a:txBody>
                    <a:bodyPr/>
                    <a:lstStyle/>
                    <a:p>
                      <a:r>
                        <a:rPr lang="en-GB" sz="1400" b="1" dirty="0" smtClean="0"/>
                        <a:t>Location</a:t>
                      </a:r>
                      <a:endParaRPr lang="en-GB" sz="1400" b="1" dirty="0"/>
                    </a:p>
                  </a:txBody>
                  <a:tcPr/>
                </a:tc>
                <a:tc>
                  <a:txBody>
                    <a:bodyPr/>
                    <a:lstStyle/>
                    <a:p>
                      <a:pPr marL="285750" indent="-285750">
                        <a:buFont typeface="Wingdings" panose="05000000000000000000" pitchFamily="2" charset="2"/>
                        <a:buChar char="§"/>
                      </a:pPr>
                      <a:r>
                        <a:rPr lang="en-GB" sz="1200" b="0" dirty="0" smtClean="0"/>
                        <a:t>Monasteries</a:t>
                      </a:r>
                      <a:r>
                        <a:rPr lang="en-GB" sz="1200" b="0" baseline="0" dirty="0" smtClean="0"/>
                        <a:t> and churches provided education</a:t>
                      </a:r>
                      <a:endParaRPr lang="en-GB" sz="1200" b="0" dirty="0"/>
                    </a:p>
                  </a:txBody>
                  <a:tcPr/>
                </a:tc>
                <a:tc>
                  <a:txBody>
                    <a:bodyPr/>
                    <a:lstStyle/>
                    <a:p>
                      <a:pPr marL="285750" indent="-285750">
                        <a:buFont typeface="Wingdings" panose="05000000000000000000" pitchFamily="2" charset="2"/>
                        <a:buChar char="Ø"/>
                      </a:pPr>
                      <a:r>
                        <a:rPr lang="en-GB" sz="1200" b="0" dirty="0" smtClean="0"/>
                        <a:t>Churches/monasteries</a:t>
                      </a:r>
                      <a:r>
                        <a:rPr lang="en-GB" sz="1200" b="0" baseline="0" dirty="0" smtClean="0"/>
                        <a:t> and Cathedrals</a:t>
                      </a:r>
                    </a:p>
                    <a:p>
                      <a:pPr marL="285750" indent="-285750">
                        <a:buFont typeface="Wingdings" panose="05000000000000000000" pitchFamily="2" charset="2"/>
                        <a:buChar char="Ø"/>
                      </a:pPr>
                      <a:r>
                        <a:rPr lang="en-GB" sz="1200" b="0" baseline="0" dirty="0" smtClean="0"/>
                        <a:t>1832- Towns and Secular education came in. </a:t>
                      </a:r>
                    </a:p>
                    <a:p>
                      <a:pPr marL="285750" indent="-285750">
                        <a:buFont typeface="Wingdings" panose="05000000000000000000" pitchFamily="2" charset="2"/>
                        <a:buChar char="Ø"/>
                      </a:pPr>
                      <a:r>
                        <a:rPr lang="en-GB" sz="1200" b="0" baseline="0" dirty="0" smtClean="0"/>
                        <a:t>Grammar schools developed. </a:t>
                      </a:r>
                    </a:p>
                    <a:p>
                      <a:pPr marL="285750" indent="-285750">
                        <a:buFont typeface="Wingdings" panose="05000000000000000000" pitchFamily="2" charset="2"/>
                        <a:buChar char="Ø"/>
                      </a:pPr>
                      <a:r>
                        <a:rPr lang="en-GB" sz="1200" b="0" baseline="0" dirty="0" smtClean="0"/>
                        <a:t>University. </a:t>
                      </a:r>
                      <a:endParaRPr lang="en-GB" sz="1200" b="0" dirty="0"/>
                    </a:p>
                  </a:txBody>
                  <a:tcPr/>
                </a:tc>
              </a:tr>
              <a:tr h="1149326">
                <a:tc>
                  <a:txBody>
                    <a:bodyPr/>
                    <a:lstStyle/>
                    <a:p>
                      <a:r>
                        <a:rPr lang="en-GB" sz="1400" b="1" dirty="0" smtClean="0"/>
                        <a:t>Who? </a:t>
                      </a:r>
                      <a:endParaRPr lang="en-GB" sz="1400" b="1" dirty="0"/>
                    </a:p>
                  </a:txBody>
                  <a:tcPr/>
                </a:tc>
                <a:tc>
                  <a:txBody>
                    <a:bodyPr/>
                    <a:lstStyle/>
                    <a:p>
                      <a:pPr marL="285750" indent="-285750">
                        <a:buFont typeface="Wingdings" panose="05000000000000000000" pitchFamily="2" charset="2"/>
                        <a:buChar char="§"/>
                      </a:pPr>
                      <a:r>
                        <a:rPr lang="en-GB" sz="1200" b="0" dirty="0" smtClean="0"/>
                        <a:t>Education had to be paid for so only the</a:t>
                      </a:r>
                      <a:r>
                        <a:rPr lang="en-GB" sz="1200" b="0" baseline="0" dirty="0" smtClean="0"/>
                        <a:t> rich, although a few schools did teach local peasant boys.  They worked as servants in the monastery in return for education. </a:t>
                      </a:r>
                    </a:p>
                    <a:p>
                      <a:pPr marL="285750" indent="-285750">
                        <a:buFont typeface="Wingdings" panose="05000000000000000000" pitchFamily="2" charset="2"/>
                        <a:buChar char="§"/>
                      </a:pPr>
                      <a:r>
                        <a:rPr lang="en-GB" sz="1200" b="0" baseline="0" dirty="0" smtClean="0"/>
                        <a:t>Girls were NOT educated. </a:t>
                      </a:r>
                      <a:endParaRPr lang="en-GB" sz="1200" b="0" dirty="0"/>
                    </a:p>
                  </a:txBody>
                  <a:tcPr/>
                </a:tc>
                <a:tc>
                  <a:txBody>
                    <a:bodyPr/>
                    <a:lstStyle/>
                    <a:p>
                      <a:r>
                        <a:rPr lang="en-GB" sz="1200" b="0" dirty="0" smtClean="0"/>
                        <a:t>People</a:t>
                      </a:r>
                      <a:r>
                        <a:rPr lang="en-GB" sz="1200" b="0" baseline="0" dirty="0" smtClean="0"/>
                        <a:t> lived and worked in towns and needed better literacy and numeracy skills to conduct trade.  Norman Barons and Knights wanted their children to be educated to the highest standard possible. </a:t>
                      </a:r>
                      <a:endParaRPr lang="en-GB" sz="1200" b="0" dirty="0"/>
                    </a:p>
                  </a:txBody>
                  <a:tcPr/>
                </a:tc>
              </a:tr>
              <a:tr h="972507">
                <a:tc>
                  <a:txBody>
                    <a:bodyPr/>
                    <a:lstStyle/>
                    <a:p>
                      <a:r>
                        <a:rPr lang="en-GB" sz="1400" b="1" dirty="0" smtClean="0"/>
                        <a:t>Number of Schools</a:t>
                      </a:r>
                      <a:endParaRPr lang="en-GB" sz="1400" b="1" dirty="0"/>
                    </a:p>
                  </a:txBody>
                  <a:tcPr/>
                </a:tc>
                <a:tc>
                  <a:txBody>
                    <a:bodyPr/>
                    <a:lstStyle/>
                    <a:p>
                      <a:endParaRPr lang="en-GB" sz="1200" b="0" dirty="0"/>
                    </a:p>
                  </a:txBody>
                  <a:tcPr/>
                </a:tc>
                <a:tc>
                  <a:txBody>
                    <a:bodyPr/>
                    <a:lstStyle/>
                    <a:p>
                      <a:r>
                        <a:rPr lang="en-GB" sz="1200" b="0" dirty="0" smtClean="0"/>
                        <a:t>By 1100 all cathedrals and many larger</a:t>
                      </a:r>
                      <a:r>
                        <a:rPr lang="en-GB" sz="1200" b="0" baseline="0" dirty="0" smtClean="0"/>
                        <a:t> churches had schools. </a:t>
                      </a:r>
                    </a:p>
                    <a:p>
                      <a:r>
                        <a:rPr lang="en-GB" sz="1200" b="0" baseline="0" dirty="0" smtClean="0"/>
                        <a:t>There was an explosion in the number of schools:</a:t>
                      </a:r>
                    </a:p>
                    <a:p>
                      <a:pPr marL="171450" indent="-171450">
                        <a:buFont typeface="Arial" panose="020B0604020202020204" pitchFamily="34" charset="0"/>
                        <a:buChar char="•"/>
                      </a:pPr>
                      <a:r>
                        <a:rPr lang="en-GB" sz="1200" b="0" baseline="0" dirty="0" smtClean="0"/>
                        <a:t> 12</a:t>
                      </a:r>
                      <a:r>
                        <a:rPr lang="en-GB" sz="1200" b="0" baseline="30000" dirty="0" smtClean="0"/>
                        <a:t>th</a:t>
                      </a:r>
                      <a:r>
                        <a:rPr lang="en-GB" sz="1200" b="0" baseline="0" dirty="0" smtClean="0"/>
                        <a:t> Century: 40 schools. </a:t>
                      </a:r>
                    </a:p>
                    <a:p>
                      <a:pPr marL="171450" indent="-171450">
                        <a:buFont typeface="Arial" panose="020B0604020202020204" pitchFamily="34" charset="0"/>
                        <a:buChar char="•"/>
                      </a:pPr>
                      <a:r>
                        <a:rPr lang="en-GB" sz="1200" b="0" baseline="0" dirty="0" smtClean="0"/>
                        <a:t>13</a:t>
                      </a:r>
                      <a:r>
                        <a:rPr lang="en-GB" sz="1200" b="0" baseline="30000" dirty="0" smtClean="0"/>
                        <a:t>TH</a:t>
                      </a:r>
                      <a:r>
                        <a:rPr lang="en-GB" sz="1200" b="0" baseline="0" dirty="0" smtClean="0"/>
                        <a:t> Century: 75 schools. </a:t>
                      </a:r>
                      <a:endParaRPr lang="en-GB" sz="1200" b="0" dirty="0"/>
                    </a:p>
                  </a:txBody>
                  <a:tcPr/>
                </a:tc>
              </a:tr>
              <a:tr h="795687">
                <a:tc>
                  <a:txBody>
                    <a:bodyPr/>
                    <a:lstStyle/>
                    <a:p>
                      <a:r>
                        <a:rPr lang="en-GB" sz="1400" b="1" dirty="0" smtClean="0"/>
                        <a:t>Subjects</a:t>
                      </a:r>
                      <a:r>
                        <a:rPr lang="en-GB" sz="1400" b="1" baseline="0" dirty="0" smtClean="0"/>
                        <a:t> Taught</a:t>
                      </a:r>
                      <a:endParaRPr lang="en-GB" sz="1400" b="1" dirty="0"/>
                    </a:p>
                  </a:txBody>
                  <a:tcPr/>
                </a:tc>
                <a:tc>
                  <a:txBody>
                    <a:bodyPr/>
                    <a:lstStyle/>
                    <a:p>
                      <a:r>
                        <a:rPr lang="en-GB" sz="1200" b="0" dirty="0" smtClean="0"/>
                        <a:t>Very narrow in terms of who received</a:t>
                      </a:r>
                      <a:r>
                        <a:rPr lang="en-GB" sz="1200" b="0" baseline="0" dirty="0" smtClean="0"/>
                        <a:t> it and what they </a:t>
                      </a:r>
                      <a:r>
                        <a:rPr lang="en-GB" sz="1200" b="0" baseline="0" dirty="0" err="1" smtClean="0"/>
                        <a:t>wre</a:t>
                      </a:r>
                      <a:r>
                        <a:rPr lang="en-GB" sz="1200" b="0" baseline="0" dirty="0" smtClean="0"/>
                        <a:t> taught. </a:t>
                      </a:r>
                      <a:endParaRPr lang="en-GB" sz="1200" b="0" dirty="0"/>
                    </a:p>
                  </a:txBody>
                  <a:tcPr/>
                </a:tc>
                <a:tc>
                  <a:txBody>
                    <a:bodyPr/>
                    <a:lstStyle/>
                    <a:p>
                      <a:r>
                        <a:rPr lang="en-GB" sz="1200" b="0" dirty="0" smtClean="0"/>
                        <a:t>Church</a:t>
                      </a:r>
                      <a:r>
                        <a:rPr lang="en-GB" sz="1200" b="0" baseline="0" dirty="0" smtClean="0"/>
                        <a:t> Schools taught: Latin, music and verse, astronomy and mathematics and law. </a:t>
                      </a:r>
                    </a:p>
                    <a:p>
                      <a:endParaRPr lang="en-GB" sz="1200" b="0" baseline="0" dirty="0" smtClean="0"/>
                    </a:p>
                    <a:p>
                      <a:r>
                        <a:rPr lang="en-GB" sz="1200" b="0" baseline="0" dirty="0" smtClean="0"/>
                        <a:t>Secular Grammar Schools: had a broader education. </a:t>
                      </a:r>
                      <a:endParaRPr lang="en-GB" sz="1200" b="0" dirty="0"/>
                    </a:p>
                  </a:txBody>
                  <a:tcPr/>
                </a:tc>
              </a:tr>
              <a:tr h="795687">
                <a:tc>
                  <a:txBody>
                    <a:bodyPr/>
                    <a:lstStyle/>
                    <a:p>
                      <a:r>
                        <a:rPr lang="en-GB" sz="1400" b="1" dirty="0" smtClean="0"/>
                        <a:t>Language</a:t>
                      </a:r>
                      <a:endParaRPr lang="en-GB" sz="1400" b="1" dirty="0"/>
                    </a:p>
                  </a:txBody>
                  <a:tcPr/>
                </a:tc>
                <a:tc>
                  <a:txBody>
                    <a:bodyPr/>
                    <a:lstStyle/>
                    <a:p>
                      <a:r>
                        <a:rPr lang="en-GB" sz="1200" b="0" dirty="0" smtClean="0"/>
                        <a:t>Latin</a:t>
                      </a:r>
                      <a:r>
                        <a:rPr lang="en-GB" sz="1200" b="0" baseline="0" dirty="0" smtClean="0"/>
                        <a:t> for writing. </a:t>
                      </a:r>
                    </a:p>
                    <a:p>
                      <a:r>
                        <a:rPr lang="en-GB" sz="1200" b="0" baseline="0" dirty="0" smtClean="0"/>
                        <a:t>Anglo-Saxon English for speaking and lessons. </a:t>
                      </a:r>
                      <a:endParaRPr lang="en-GB" sz="1200" b="0" dirty="0"/>
                    </a:p>
                  </a:txBody>
                  <a:tcPr/>
                </a:tc>
                <a:tc>
                  <a:txBody>
                    <a:bodyPr/>
                    <a:lstStyle/>
                    <a:p>
                      <a:r>
                        <a:rPr lang="en-GB" sz="1200" b="0" dirty="0" smtClean="0"/>
                        <a:t>French language was used although the English language did influence this. </a:t>
                      </a:r>
                    </a:p>
                    <a:p>
                      <a:r>
                        <a:rPr lang="en-GB" sz="1200" b="0" dirty="0" smtClean="0"/>
                        <a:t>Latin</a:t>
                      </a:r>
                      <a:r>
                        <a:rPr lang="en-GB" sz="1200" b="0" baseline="0" dirty="0" smtClean="0"/>
                        <a:t> was still used for writing and was still the language of Christianity. </a:t>
                      </a:r>
                      <a:endParaRPr lang="en-GB" sz="1200" b="0" dirty="0"/>
                    </a:p>
                  </a:txBody>
                  <a:tcPr/>
                </a:tc>
              </a:tr>
            </a:tbl>
          </a:graphicData>
        </a:graphic>
      </p:graphicFrame>
      <p:sp>
        <p:nvSpPr>
          <p:cNvPr id="4" name="Rounded Rectangle 3"/>
          <p:cNvSpPr/>
          <p:nvPr/>
        </p:nvSpPr>
        <p:spPr>
          <a:xfrm>
            <a:off x="8523846" y="102102"/>
            <a:ext cx="3543657" cy="265397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b="1" dirty="0" smtClean="0"/>
              <a:t>How did education develop?</a:t>
            </a:r>
          </a:p>
          <a:p>
            <a:pPr algn="ctr"/>
            <a:endParaRPr lang="en-GB" sz="1200" dirty="0"/>
          </a:p>
          <a:p>
            <a:pPr marL="285750" indent="-285750">
              <a:buFont typeface="Wingdings" panose="05000000000000000000" pitchFamily="2" charset="2"/>
              <a:buChar char="Ø"/>
            </a:pPr>
            <a:r>
              <a:rPr lang="en-GB" sz="1200" dirty="0" smtClean="0"/>
              <a:t>The key reformers of education were Archbishops Lanfranc and Anselm. </a:t>
            </a:r>
          </a:p>
          <a:p>
            <a:pPr marL="285750" indent="-285750">
              <a:buFont typeface="Wingdings" panose="05000000000000000000" pitchFamily="2" charset="2"/>
              <a:buChar char="Ø"/>
            </a:pPr>
            <a:r>
              <a:rPr lang="en-GB" sz="1200" dirty="0" smtClean="0"/>
              <a:t>Lanfranc had created new schools in Normandy in 1042 and had later taught theology at a monastery. </a:t>
            </a:r>
          </a:p>
          <a:p>
            <a:pPr marL="285750" indent="-285750">
              <a:buFont typeface="Wingdings" panose="05000000000000000000" pitchFamily="2" charset="2"/>
              <a:buChar char="Ø"/>
            </a:pPr>
            <a:r>
              <a:rPr lang="en-GB" sz="1200" dirty="0" smtClean="0"/>
              <a:t>They both promoted education and built libraries. </a:t>
            </a:r>
          </a:p>
          <a:p>
            <a:pPr marL="285750" indent="-285750">
              <a:buFont typeface="Wingdings" panose="05000000000000000000" pitchFamily="2" charset="2"/>
              <a:buChar char="Ø"/>
            </a:pPr>
            <a:r>
              <a:rPr lang="en-GB" sz="1200" dirty="0" smtClean="0"/>
              <a:t>They argued that one function of Church schools was to produce to priests. </a:t>
            </a:r>
          </a:p>
          <a:p>
            <a:pPr marL="285750" indent="-285750">
              <a:buFont typeface="Wingdings" panose="05000000000000000000" pitchFamily="2" charset="2"/>
              <a:buChar char="Ø"/>
            </a:pPr>
            <a:r>
              <a:rPr lang="en-GB" sz="1200" dirty="0" smtClean="0"/>
              <a:t>A number of grammar schools were built in Northampton, Lincoln and Oxford for this purpose. </a:t>
            </a:r>
            <a:endParaRPr lang="en-GB" sz="1200" dirty="0"/>
          </a:p>
        </p:txBody>
      </p:sp>
      <p:sp>
        <p:nvSpPr>
          <p:cNvPr id="5" name="Vertical Scroll 4"/>
          <p:cNvSpPr/>
          <p:nvPr/>
        </p:nvSpPr>
        <p:spPr>
          <a:xfrm>
            <a:off x="8268237" y="2871989"/>
            <a:ext cx="3799266" cy="3850783"/>
          </a:xfrm>
          <a:prstGeom prst="verticalScroll">
            <a:avLst>
              <a:gd name="adj" fmla="val 436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smtClean="0"/>
              <a:t>What happened in grammar schools? </a:t>
            </a:r>
          </a:p>
          <a:p>
            <a:pPr marL="285750" indent="-285750">
              <a:buFont typeface="Arial" panose="020B0604020202020204" pitchFamily="34" charset="0"/>
              <a:buChar char="•"/>
            </a:pPr>
            <a:r>
              <a:rPr lang="en-GB" sz="1600" dirty="0" smtClean="0"/>
              <a:t>What age did you go? 10</a:t>
            </a:r>
          </a:p>
          <a:p>
            <a:pPr marL="285750" indent="-285750">
              <a:buFont typeface="Arial" panose="020B0604020202020204" pitchFamily="34" charset="0"/>
              <a:buChar char="•"/>
            </a:pPr>
            <a:r>
              <a:rPr lang="en-GB" sz="1600" dirty="0" smtClean="0"/>
              <a:t>Where: taught in towns. </a:t>
            </a:r>
          </a:p>
          <a:p>
            <a:pPr marL="285750" indent="-285750">
              <a:buFont typeface="Arial" panose="020B0604020202020204" pitchFamily="34" charset="0"/>
              <a:buChar char="•"/>
            </a:pPr>
            <a:r>
              <a:rPr lang="en-GB" sz="1600" dirty="0" smtClean="0"/>
              <a:t>How long: 4 years of education.</a:t>
            </a:r>
          </a:p>
          <a:p>
            <a:pPr marL="285750" indent="-285750">
              <a:buFont typeface="Arial" panose="020B0604020202020204" pitchFamily="34" charset="0"/>
              <a:buChar char="•"/>
            </a:pPr>
            <a:r>
              <a:rPr lang="en-GB" sz="1600" dirty="0" smtClean="0"/>
              <a:t>What did they learn: Latin in detail, how to write it and also grammar. </a:t>
            </a:r>
          </a:p>
          <a:p>
            <a:pPr marL="285750" indent="-285750">
              <a:buFont typeface="Arial" panose="020B0604020202020204" pitchFamily="34" charset="0"/>
              <a:buChar char="•"/>
            </a:pPr>
            <a:r>
              <a:rPr lang="en-GB" sz="1600" dirty="0" smtClean="0"/>
              <a:t>Equipment: Notes on stone boards. </a:t>
            </a:r>
          </a:p>
          <a:p>
            <a:pPr marL="285750" indent="-285750">
              <a:buFont typeface="Arial" panose="020B0604020202020204" pitchFamily="34" charset="0"/>
              <a:buChar char="•"/>
            </a:pPr>
            <a:r>
              <a:rPr lang="en-GB" sz="1600" dirty="0" smtClean="0"/>
              <a:t>School Year: September, 3 terms ending in June for harvest in July and August. </a:t>
            </a:r>
          </a:p>
          <a:p>
            <a:pPr marL="285750" indent="-285750">
              <a:buFont typeface="Arial" panose="020B0604020202020204" pitchFamily="34" charset="0"/>
              <a:buChar char="•"/>
            </a:pPr>
            <a:r>
              <a:rPr lang="en-GB" sz="1600" dirty="0" smtClean="0"/>
              <a:t>Length of day: Sunrise to late afternoon. </a:t>
            </a:r>
          </a:p>
          <a:p>
            <a:pPr marL="285750" indent="-285750">
              <a:buFont typeface="Arial" panose="020B0604020202020204" pitchFamily="34" charset="0"/>
              <a:buChar char="•"/>
            </a:pPr>
            <a:r>
              <a:rPr lang="en-GB" sz="1600" dirty="0" smtClean="0"/>
              <a:t>Teachers would sit in the middle of the room with pupils on benches around them. </a:t>
            </a:r>
            <a:endParaRPr lang="en-GB" sz="1600" dirty="0"/>
          </a:p>
        </p:txBody>
      </p:sp>
    </p:spTree>
    <p:extLst>
      <p:ext uri="{BB962C8B-B14F-4D97-AF65-F5344CB8AC3E}">
        <p14:creationId xmlns:p14="http://schemas.microsoft.com/office/powerpoint/2010/main" val="1885420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l="13250" t="3907" r="12665"/>
          <a:stretch/>
        </p:blipFill>
        <p:spPr>
          <a:xfrm>
            <a:off x="2694329" y="2678806"/>
            <a:ext cx="4951156" cy="4067826"/>
          </a:xfrm>
          <a:prstGeom prst="rect">
            <a:avLst/>
          </a:prstGeom>
        </p:spPr>
      </p:pic>
      <p:sp>
        <p:nvSpPr>
          <p:cNvPr id="9" name="Content Placeholder 2"/>
          <p:cNvSpPr txBox="1">
            <a:spLocks/>
          </p:cNvSpPr>
          <p:nvPr/>
        </p:nvSpPr>
        <p:spPr>
          <a:xfrm>
            <a:off x="1271543" y="317039"/>
            <a:ext cx="6893663" cy="236176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a:pPr>
            <a:r>
              <a:rPr lang="en-GB" sz="1100" b="1" u="sng" dirty="0" smtClean="0"/>
              <a:t>King Edward the Confessor’s Rule: </a:t>
            </a:r>
          </a:p>
          <a:p>
            <a:pPr marL="274320" indent="-274320" algn="l">
              <a:buFont typeface="Wingdings 3"/>
              <a:buChar char=""/>
              <a:defRPr/>
            </a:pPr>
            <a:r>
              <a:rPr lang="en-GB" sz="1100" dirty="0" smtClean="0"/>
              <a:t>Ruled since 1042</a:t>
            </a:r>
          </a:p>
          <a:p>
            <a:pPr marL="274320" indent="-274320" algn="l">
              <a:buFont typeface="Wingdings 3"/>
              <a:buChar char=""/>
              <a:defRPr/>
            </a:pPr>
            <a:r>
              <a:rPr lang="en-GB" sz="1100" dirty="0" smtClean="0"/>
              <a:t>Before 1042, England had been ruled by Edward’s half brother, </a:t>
            </a:r>
            <a:r>
              <a:rPr lang="en-GB" sz="1100" dirty="0" err="1" smtClean="0"/>
              <a:t>Harthacnut</a:t>
            </a:r>
            <a:endParaRPr lang="en-GB" sz="1100" dirty="0" smtClean="0"/>
          </a:p>
          <a:p>
            <a:pPr marL="274320" indent="-274320" algn="l">
              <a:buFont typeface="Wingdings 3"/>
              <a:buChar char=""/>
              <a:defRPr/>
            </a:pPr>
            <a:r>
              <a:rPr lang="en-GB" sz="1100" dirty="0" smtClean="0"/>
              <a:t>His reign had been stable and largely peaceful, there was a growing threat from Normandy and Norway / Denmark</a:t>
            </a:r>
          </a:p>
          <a:p>
            <a:pPr marL="274320" indent="-274320" algn="l">
              <a:buFont typeface="Wingdings 3"/>
              <a:buChar char=""/>
              <a:defRPr/>
            </a:pPr>
            <a:r>
              <a:rPr lang="en-GB" sz="1100" dirty="0" smtClean="0"/>
              <a:t>The earls were the most important aristocrats, the relationship with the king was based on loyalty</a:t>
            </a:r>
          </a:p>
          <a:p>
            <a:pPr marL="274320" indent="-274320" algn="l">
              <a:buFont typeface="Wingdings 3"/>
              <a:buChar char=""/>
              <a:defRPr/>
            </a:pPr>
            <a:r>
              <a:rPr lang="en-GB" sz="1100" dirty="0" smtClean="0"/>
              <a:t>King Edward was not a warrior king he relied on his earls being a powerful military force, especially Earl Godwin</a:t>
            </a:r>
          </a:p>
          <a:p>
            <a:pPr marL="274320" indent="-274320" algn="l">
              <a:buFont typeface="Wingdings 3"/>
              <a:buChar char=""/>
              <a:defRPr/>
            </a:pPr>
            <a:r>
              <a:rPr lang="en-GB" sz="1100" dirty="0" smtClean="0"/>
              <a:t>During his time he brought many of his Norman friends to England as advisors</a:t>
            </a:r>
          </a:p>
          <a:p>
            <a:pPr marL="274320" indent="-274320" algn="l">
              <a:buFont typeface="Wingdings 3"/>
              <a:buChar char=""/>
              <a:defRPr/>
            </a:pPr>
            <a:r>
              <a:rPr lang="en-GB" sz="1100" dirty="0" smtClean="0"/>
              <a:t>This angered the Anglo – Saxons and caused some disagreement with Earl Godwin</a:t>
            </a:r>
          </a:p>
          <a:p>
            <a:pPr marL="274320" indent="-274320" algn="l">
              <a:buFont typeface="Wingdings 3"/>
              <a:buChar char=""/>
              <a:defRPr/>
            </a:pPr>
            <a:r>
              <a:rPr lang="en-GB" sz="1100" dirty="0" smtClean="0"/>
              <a:t>King Edward was a respected law – maker and he was very religious</a:t>
            </a:r>
          </a:p>
          <a:p>
            <a:pPr marL="274320" indent="-274320" algn="l">
              <a:buFont typeface="Wingdings 3"/>
              <a:buChar char=""/>
              <a:defRPr/>
            </a:pPr>
            <a:r>
              <a:rPr lang="en-GB" sz="1100" dirty="0" smtClean="0"/>
              <a:t>King Edward was married to Edith of Wessex, Earl Godwin’s daughter</a:t>
            </a:r>
          </a:p>
          <a:p>
            <a:pPr marL="274320" indent="-274320">
              <a:buFont typeface="Wingdings 3"/>
              <a:buChar char=""/>
              <a:defRPr/>
            </a:pPr>
            <a:endParaRPr lang="en-GB" sz="1100" dirty="0"/>
          </a:p>
        </p:txBody>
      </p:sp>
      <p:sp>
        <p:nvSpPr>
          <p:cNvPr id="4" name="Title 1"/>
          <p:cNvSpPr txBox="1">
            <a:spLocks/>
          </p:cNvSpPr>
          <p:nvPr/>
        </p:nvSpPr>
        <p:spPr>
          <a:xfrm>
            <a:off x="0" y="-2070562"/>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000" b="1" dirty="0" smtClean="0"/>
              <a:t>Anglo-Saxon Society: Edward the Confessor and the Godwin family</a:t>
            </a:r>
            <a:endParaRPr lang="en-GB" sz="2000" b="1" dirty="0"/>
          </a:p>
        </p:txBody>
      </p:sp>
      <p:sp>
        <p:nvSpPr>
          <p:cNvPr id="5" name="Rounded Rectangle 4"/>
          <p:cNvSpPr/>
          <p:nvPr/>
        </p:nvSpPr>
        <p:spPr>
          <a:xfrm>
            <a:off x="8259624" y="54318"/>
            <a:ext cx="3792868" cy="636807"/>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1050" b="1" dirty="0" smtClean="0"/>
              <a:t>What do I need to know:</a:t>
            </a:r>
          </a:p>
          <a:p>
            <a:pPr marL="171450" indent="-171450">
              <a:buFont typeface="Arial" panose="020B0604020202020204" pitchFamily="34" charset="0"/>
              <a:buChar char="•"/>
            </a:pPr>
            <a:r>
              <a:rPr lang="en-GB" sz="1050" b="1" dirty="0" smtClean="0"/>
              <a:t>Who the Godwin’s are</a:t>
            </a:r>
          </a:p>
          <a:p>
            <a:pPr marL="171450" indent="-171450">
              <a:buFont typeface="Arial" panose="020B0604020202020204" pitchFamily="34" charset="0"/>
              <a:buChar char="•"/>
            </a:pPr>
            <a:r>
              <a:rPr lang="en-GB" sz="1050" b="1" dirty="0" smtClean="0"/>
              <a:t>How successful Edward the Confessor rule was.  </a:t>
            </a:r>
          </a:p>
          <a:p>
            <a:pPr marL="171450" indent="-171450">
              <a:buFont typeface="Arial" panose="020B0604020202020204" pitchFamily="34" charset="0"/>
              <a:buChar char="•"/>
            </a:pPr>
            <a:endParaRPr lang="en-GB" sz="1050" b="1" dirty="0" smtClean="0"/>
          </a:p>
        </p:txBody>
      </p:sp>
      <p:sp>
        <p:nvSpPr>
          <p:cNvPr id="6" name="Rounded Rectangular Callout 5"/>
          <p:cNvSpPr/>
          <p:nvPr/>
        </p:nvSpPr>
        <p:spPr>
          <a:xfrm>
            <a:off x="6685729" y="1651701"/>
            <a:ext cx="1479477" cy="1257938"/>
          </a:xfrm>
          <a:prstGeom prst="wedgeRoundRectCallout">
            <a:avLst>
              <a:gd name="adj1" fmla="val -47967"/>
              <a:gd name="adj2" fmla="val 6077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smtClean="0"/>
              <a:t>Key Words:</a:t>
            </a:r>
          </a:p>
          <a:p>
            <a:pPr marL="171450" indent="-171450">
              <a:buFont typeface="Arial" panose="020B0604020202020204" pitchFamily="34" charset="0"/>
              <a:buChar char="•"/>
            </a:pPr>
            <a:r>
              <a:rPr lang="en-GB" sz="1100" b="1" dirty="0" smtClean="0"/>
              <a:t>Earl </a:t>
            </a:r>
          </a:p>
          <a:p>
            <a:pPr marL="171450" indent="-171450">
              <a:buFont typeface="Arial" panose="020B0604020202020204" pitchFamily="34" charset="0"/>
              <a:buChar char="•"/>
            </a:pPr>
            <a:r>
              <a:rPr lang="en-GB" sz="1100" b="1" dirty="0" smtClean="0"/>
              <a:t>Exiled</a:t>
            </a:r>
          </a:p>
          <a:p>
            <a:pPr marL="171450" indent="-171450">
              <a:buFont typeface="Arial" panose="020B0604020202020204" pitchFamily="34" charset="0"/>
              <a:buChar char="•"/>
            </a:pPr>
            <a:r>
              <a:rPr lang="en-GB" sz="1100" b="1" dirty="0" err="1" smtClean="0"/>
              <a:t>Housecarl</a:t>
            </a:r>
            <a:endParaRPr lang="en-GB" sz="1100" b="1" dirty="0" smtClean="0"/>
          </a:p>
          <a:p>
            <a:pPr marL="171450" indent="-171450">
              <a:buFont typeface="Arial" panose="020B0604020202020204" pitchFamily="34" charset="0"/>
              <a:buChar char="•"/>
            </a:pPr>
            <a:r>
              <a:rPr lang="en-GB" sz="1100" b="1" dirty="0" smtClean="0"/>
              <a:t>Inherit </a:t>
            </a:r>
          </a:p>
          <a:p>
            <a:pPr marL="171450" indent="-171450">
              <a:buFont typeface="Arial" panose="020B0604020202020204" pitchFamily="34" charset="0"/>
              <a:buChar char="•"/>
            </a:pPr>
            <a:r>
              <a:rPr lang="en-GB" sz="1100" b="1" dirty="0" smtClean="0"/>
              <a:t>minting</a:t>
            </a:r>
          </a:p>
        </p:txBody>
      </p:sp>
      <p:pic>
        <p:nvPicPr>
          <p:cNvPr id="7" name="Picture 2" descr="Image result for Image of a ke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305" b="25700"/>
          <a:stretch/>
        </p:blipFill>
        <p:spPr bwMode="auto">
          <a:xfrm rot="16200000" flipV="1">
            <a:off x="7560158" y="2287782"/>
            <a:ext cx="367598" cy="1969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900" y="167239"/>
            <a:ext cx="1062225" cy="2511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4900" y="2678806"/>
            <a:ext cx="2533049" cy="461665"/>
          </a:xfrm>
          <a:prstGeom prst="rect">
            <a:avLst/>
          </a:prstGeom>
        </p:spPr>
        <p:txBody>
          <a:bodyPr wrap="square">
            <a:spAutoFit/>
          </a:bodyPr>
          <a:lstStyle/>
          <a:p>
            <a:pPr algn="ctr"/>
            <a:r>
              <a:rPr lang="en-GB" sz="1200" b="1" dirty="0"/>
              <a:t>Who were the </a:t>
            </a:r>
            <a:r>
              <a:rPr lang="en-GB" sz="1200" b="1" dirty="0" err="1"/>
              <a:t>Godwins</a:t>
            </a:r>
            <a:r>
              <a:rPr lang="en-GB" sz="1200" b="1" dirty="0"/>
              <a:t> and why were they important?</a:t>
            </a:r>
          </a:p>
        </p:txBody>
      </p:sp>
      <p:sp>
        <p:nvSpPr>
          <p:cNvPr id="10" name="Content Placeholder 2"/>
          <p:cNvSpPr txBox="1">
            <a:spLocks/>
          </p:cNvSpPr>
          <p:nvPr/>
        </p:nvSpPr>
        <p:spPr>
          <a:xfrm>
            <a:off x="114900" y="3140472"/>
            <a:ext cx="2533049" cy="371752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74320" indent="-274320" algn="l">
              <a:buFont typeface="Wingdings 3"/>
              <a:buChar char=""/>
              <a:defRPr/>
            </a:pPr>
            <a:r>
              <a:rPr lang="en-GB" dirty="0" smtClean="0"/>
              <a:t>The </a:t>
            </a:r>
            <a:r>
              <a:rPr lang="en-GB" dirty="0" err="1" smtClean="0"/>
              <a:t>Godwins</a:t>
            </a:r>
            <a:r>
              <a:rPr lang="en-GB" dirty="0" smtClean="0"/>
              <a:t> were a powerful ruling family in England</a:t>
            </a:r>
          </a:p>
          <a:p>
            <a:pPr marL="274320" indent="-274320" algn="l">
              <a:buFont typeface="Wingdings 3"/>
              <a:buChar char=""/>
              <a:defRPr/>
            </a:pPr>
            <a:r>
              <a:rPr lang="en-GB" dirty="0" smtClean="0"/>
              <a:t>Earl Godwin (1001 – 53) was born in Wessex </a:t>
            </a:r>
          </a:p>
          <a:p>
            <a:pPr marL="274320" indent="-274320" algn="l">
              <a:buFont typeface="Wingdings 3"/>
              <a:buChar char=""/>
              <a:defRPr/>
            </a:pPr>
            <a:r>
              <a:rPr lang="en-GB" dirty="0" smtClean="0"/>
              <a:t>Anglo - Saxons</a:t>
            </a:r>
          </a:p>
          <a:p>
            <a:pPr marL="274320" indent="-274320" algn="l">
              <a:buFont typeface="Wingdings 3"/>
              <a:buChar char=""/>
              <a:defRPr/>
            </a:pPr>
            <a:r>
              <a:rPr lang="en-GB" dirty="0" smtClean="0"/>
              <a:t>Godwin and King Edward had a major dispute when Godwin refused to follow the king’s orders, Godwin was exiled by the King</a:t>
            </a:r>
          </a:p>
          <a:p>
            <a:pPr marL="274320" indent="-274320" algn="l">
              <a:buFont typeface="Wingdings 3"/>
              <a:buChar char=""/>
              <a:defRPr/>
            </a:pPr>
            <a:r>
              <a:rPr lang="en-GB" dirty="0" smtClean="0"/>
              <a:t>Godwin returned with his army BUT King Edward was unable to raise an army, Godwin was stronger</a:t>
            </a:r>
          </a:p>
          <a:p>
            <a:pPr marL="274320" indent="-274320" algn="l">
              <a:buFont typeface="Wingdings 3"/>
              <a:buChar char=""/>
              <a:defRPr/>
            </a:pPr>
            <a:r>
              <a:rPr lang="en-GB" dirty="0" smtClean="0"/>
              <a:t>The king reinstated Godwin, the earls, their lands and their power = the power of the </a:t>
            </a:r>
            <a:r>
              <a:rPr lang="en-GB" dirty="0" err="1" smtClean="0"/>
              <a:t>Godwins</a:t>
            </a:r>
            <a:r>
              <a:rPr lang="en-GB" dirty="0" smtClean="0"/>
              <a:t> increased</a:t>
            </a:r>
          </a:p>
          <a:p>
            <a:pPr marL="274320" indent="-274320" algn="l">
              <a:buFont typeface="Wingdings 3"/>
              <a:buChar char=""/>
              <a:defRPr/>
            </a:pPr>
            <a:r>
              <a:rPr lang="en-GB" dirty="0" smtClean="0"/>
              <a:t>Earl Godwin died 1053 and his son Harold Godwinson becomes Earl of Wessex</a:t>
            </a:r>
          </a:p>
          <a:p>
            <a:pPr marL="274320" indent="-274320" algn="l">
              <a:buFont typeface="Wingdings 3"/>
              <a:buChar char=""/>
              <a:defRPr/>
            </a:pPr>
            <a:r>
              <a:rPr lang="en-GB" dirty="0" smtClean="0"/>
              <a:t>By the mid 1060s the </a:t>
            </a:r>
            <a:r>
              <a:rPr lang="en-GB" dirty="0" err="1" smtClean="0"/>
              <a:t>Godwins</a:t>
            </a:r>
            <a:r>
              <a:rPr lang="en-GB" dirty="0" smtClean="0"/>
              <a:t> had control of most of England and advised the king</a:t>
            </a:r>
          </a:p>
          <a:p>
            <a:pPr marL="274320" indent="-274320" algn="l">
              <a:buFont typeface="Wingdings 3"/>
              <a:buChar char=""/>
              <a:defRPr/>
            </a:pPr>
            <a:endParaRPr lang="en-GB" dirty="0"/>
          </a:p>
        </p:txBody>
      </p:sp>
      <p:pic>
        <p:nvPicPr>
          <p:cNvPr id="3" name="Picture 2"/>
          <p:cNvPicPr>
            <a:picLocks noChangeAspect="1"/>
          </p:cNvPicPr>
          <p:nvPr/>
        </p:nvPicPr>
        <p:blipFill rotWithShape="1">
          <a:blip r:embed="rId5"/>
          <a:srcRect l="13539" t="8931" r="13401" b="7475"/>
          <a:stretch/>
        </p:blipFill>
        <p:spPr>
          <a:xfrm>
            <a:off x="8259624" y="822776"/>
            <a:ext cx="3836727" cy="2298029"/>
          </a:xfrm>
          <a:prstGeom prst="rect">
            <a:avLst/>
          </a:prstGeom>
        </p:spPr>
      </p:pic>
      <p:pic>
        <p:nvPicPr>
          <p:cNvPr id="12" name="Picture 11"/>
          <p:cNvPicPr>
            <a:picLocks noChangeAspect="1"/>
          </p:cNvPicPr>
          <p:nvPr/>
        </p:nvPicPr>
        <p:blipFill rotWithShape="1">
          <a:blip r:embed="rId6"/>
          <a:srcRect l="15300" t="7293" r="14422" b="7812"/>
          <a:stretch/>
        </p:blipFill>
        <p:spPr>
          <a:xfrm>
            <a:off x="7691864" y="3229560"/>
            <a:ext cx="4500136" cy="2277530"/>
          </a:xfrm>
          <a:prstGeom prst="rect">
            <a:avLst/>
          </a:prstGeom>
        </p:spPr>
      </p:pic>
      <p:sp>
        <p:nvSpPr>
          <p:cNvPr id="13" name="Horizontal Scroll 12"/>
          <p:cNvSpPr/>
          <p:nvPr/>
        </p:nvSpPr>
        <p:spPr>
          <a:xfrm>
            <a:off x="7836900" y="5448074"/>
            <a:ext cx="4210063" cy="1350910"/>
          </a:xfrm>
          <a:prstGeom prst="horizontalScroll">
            <a:avLst/>
          </a:prstGeom>
        </p:spPr>
        <p:style>
          <a:lnRef idx="2">
            <a:schemeClr val="dk1"/>
          </a:lnRef>
          <a:fillRef idx="1">
            <a:schemeClr val="lt1"/>
          </a:fillRef>
          <a:effectRef idx="0">
            <a:schemeClr val="dk1"/>
          </a:effectRef>
          <a:fontRef idx="minor">
            <a:schemeClr val="dk1"/>
          </a:fontRef>
        </p:style>
        <p:txBody>
          <a:bodyPr rtlCol="0" anchor="ctr"/>
          <a:lstStyle/>
          <a:p>
            <a:r>
              <a:rPr lang="en-GB" sz="1100" dirty="0" smtClean="0"/>
              <a:t>When Edward the Confessor died on the 5</a:t>
            </a:r>
            <a:r>
              <a:rPr lang="en-GB" sz="1100" baseline="30000" dirty="0" smtClean="0"/>
              <a:t>th</a:t>
            </a:r>
            <a:r>
              <a:rPr lang="en-GB" sz="1100" dirty="0" smtClean="0"/>
              <a:t> January 1066 he had no children. As a result , it was unclear who was to become King. After Edward’s death there were many powerful men who put forward their claim to  the throne, four of whom presented the strongest claims. However, the claimants came from different countries and had differing levels of support. </a:t>
            </a:r>
            <a:endParaRPr lang="en-GB" sz="1100" dirty="0"/>
          </a:p>
        </p:txBody>
      </p:sp>
    </p:spTree>
    <p:extLst>
      <p:ext uri="{BB962C8B-B14F-4D97-AF65-F5344CB8AC3E}">
        <p14:creationId xmlns:p14="http://schemas.microsoft.com/office/powerpoint/2010/main" val="295542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 calcmode="lin" valueType="num">
                                      <p:cBhvr additive="base">
                                        <p:cTn id="2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 calcmode="lin" valueType="num">
                                      <p:cBhvr additive="base">
                                        <p:cTn id="3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 calcmode="lin" valueType="num">
                                      <p:cBhvr additive="base">
                                        <p:cTn id="3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 calcmode="lin" valueType="num">
                                      <p:cBhvr additive="base">
                                        <p:cTn id="43"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xEl>
                                              <p:pRg st="6" end="6"/>
                                            </p:txEl>
                                          </p:spTgt>
                                        </p:tgtEl>
                                        <p:attrNameLst>
                                          <p:attrName>style.visibility</p:attrName>
                                        </p:attrNameLst>
                                      </p:cBhvr>
                                      <p:to>
                                        <p:strVal val="visible"/>
                                      </p:to>
                                    </p:set>
                                    <p:anim calcmode="lin" valueType="num">
                                      <p:cBhvr additive="base">
                                        <p:cTn id="49"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txEl>
                                              <p:pRg st="7" end="7"/>
                                            </p:txEl>
                                          </p:spTgt>
                                        </p:tgtEl>
                                        <p:attrNameLst>
                                          <p:attrName>style.visibility</p:attrName>
                                        </p:attrNameLst>
                                      </p:cBhvr>
                                      <p:to>
                                        <p:strVal val="visible"/>
                                      </p:to>
                                    </p:set>
                                    <p:anim calcmode="lin" valueType="num">
                                      <p:cBhvr additive="base">
                                        <p:cTn id="55"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9">
                                            <p:txEl>
                                              <p:pRg st="8" end="8"/>
                                            </p:txEl>
                                          </p:spTgt>
                                        </p:tgtEl>
                                        <p:attrNameLst>
                                          <p:attrName>style.visibility</p:attrName>
                                        </p:attrNameLst>
                                      </p:cBhvr>
                                      <p:to>
                                        <p:strVal val="visible"/>
                                      </p:to>
                                    </p:set>
                                    <p:anim calcmode="lin" valueType="num">
                                      <p:cBhvr additive="base">
                                        <p:cTn id="61"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9">
                                            <p:txEl>
                                              <p:pRg st="9" end="9"/>
                                            </p:txEl>
                                          </p:spTgt>
                                        </p:tgtEl>
                                        <p:attrNameLst>
                                          <p:attrName>style.visibility</p:attrName>
                                        </p:attrNameLst>
                                      </p:cBhvr>
                                      <p:to>
                                        <p:strVal val="visible"/>
                                      </p:to>
                                    </p:set>
                                    <p:anim calcmode="lin" valueType="num">
                                      <p:cBhvr additive="base">
                                        <p:cTn id="67"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0">
                                            <p:bg/>
                                          </p:spTgt>
                                        </p:tgtEl>
                                        <p:attrNameLst>
                                          <p:attrName>style.visibility</p:attrName>
                                        </p:attrNameLst>
                                      </p:cBhvr>
                                      <p:to>
                                        <p:strVal val="visible"/>
                                      </p:to>
                                    </p:set>
                                    <p:anim calcmode="lin" valueType="num">
                                      <p:cBhvr additive="base">
                                        <p:cTn id="73"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74" dur="500" fill="hold"/>
                                        <p:tgtEl>
                                          <p:spTgt spid="10">
                                            <p:bg/>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0">
                                            <p:txEl>
                                              <p:pRg st="0" end="0"/>
                                            </p:txEl>
                                          </p:spTgt>
                                        </p:tgtEl>
                                        <p:attrNameLst>
                                          <p:attrName>style.visibility</p:attrName>
                                        </p:attrNameLst>
                                      </p:cBhvr>
                                      <p:to>
                                        <p:strVal val="visible"/>
                                      </p:to>
                                    </p:set>
                                    <p:anim calcmode="lin" valueType="num">
                                      <p:cBhvr additive="base">
                                        <p:cTn id="7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0">
                                            <p:txEl>
                                              <p:pRg st="1" end="1"/>
                                            </p:txEl>
                                          </p:spTgt>
                                        </p:tgtEl>
                                        <p:attrNameLst>
                                          <p:attrName>style.visibility</p:attrName>
                                        </p:attrNameLst>
                                      </p:cBhvr>
                                      <p:to>
                                        <p:strVal val="visible"/>
                                      </p:to>
                                    </p:set>
                                    <p:anim calcmode="lin" valueType="num">
                                      <p:cBhvr additive="base">
                                        <p:cTn id="8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0">
                                            <p:txEl>
                                              <p:pRg st="2" end="2"/>
                                            </p:txEl>
                                          </p:spTgt>
                                        </p:tgtEl>
                                        <p:attrNameLst>
                                          <p:attrName>style.visibility</p:attrName>
                                        </p:attrNameLst>
                                      </p:cBhvr>
                                      <p:to>
                                        <p:strVal val="visible"/>
                                      </p:to>
                                    </p:set>
                                    <p:anim calcmode="lin" valueType="num">
                                      <p:cBhvr additive="base">
                                        <p:cTn id="91"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0">
                                            <p:txEl>
                                              <p:pRg st="3" end="3"/>
                                            </p:txEl>
                                          </p:spTgt>
                                        </p:tgtEl>
                                        <p:attrNameLst>
                                          <p:attrName>style.visibility</p:attrName>
                                        </p:attrNameLst>
                                      </p:cBhvr>
                                      <p:to>
                                        <p:strVal val="visible"/>
                                      </p:to>
                                    </p:set>
                                    <p:anim calcmode="lin" valueType="num">
                                      <p:cBhvr additive="base">
                                        <p:cTn id="97"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10">
                                            <p:txEl>
                                              <p:pRg st="4" end="4"/>
                                            </p:txEl>
                                          </p:spTgt>
                                        </p:tgtEl>
                                        <p:attrNameLst>
                                          <p:attrName>style.visibility</p:attrName>
                                        </p:attrNameLst>
                                      </p:cBhvr>
                                      <p:to>
                                        <p:strVal val="visible"/>
                                      </p:to>
                                    </p:set>
                                    <p:anim calcmode="lin" valueType="num">
                                      <p:cBhvr additive="base">
                                        <p:cTn id="103"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10">
                                            <p:txEl>
                                              <p:pRg st="5" end="5"/>
                                            </p:txEl>
                                          </p:spTgt>
                                        </p:tgtEl>
                                        <p:attrNameLst>
                                          <p:attrName>style.visibility</p:attrName>
                                        </p:attrNameLst>
                                      </p:cBhvr>
                                      <p:to>
                                        <p:strVal val="visible"/>
                                      </p:to>
                                    </p:set>
                                    <p:anim calcmode="lin" valueType="num">
                                      <p:cBhvr additive="base">
                                        <p:cTn id="109"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10">
                                            <p:txEl>
                                              <p:pRg st="6" end="6"/>
                                            </p:txEl>
                                          </p:spTgt>
                                        </p:tgtEl>
                                        <p:attrNameLst>
                                          <p:attrName>style.visibility</p:attrName>
                                        </p:attrNameLst>
                                      </p:cBhvr>
                                      <p:to>
                                        <p:strVal val="visible"/>
                                      </p:to>
                                    </p:set>
                                    <p:anim calcmode="lin" valueType="num">
                                      <p:cBhvr additive="base">
                                        <p:cTn id="115"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10">
                                            <p:txEl>
                                              <p:pRg st="7" end="7"/>
                                            </p:txEl>
                                          </p:spTgt>
                                        </p:tgtEl>
                                        <p:attrNameLst>
                                          <p:attrName>style.visibility</p:attrName>
                                        </p:attrNameLst>
                                      </p:cBhvr>
                                      <p:to>
                                        <p:strVal val="visible"/>
                                      </p:to>
                                    </p:set>
                                    <p:anim calcmode="lin" valueType="num">
                                      <p:cBhvr additive="base">
                                        <p:cTn id="121"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1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10379621" y="55620"/>
            <a:ext cx="1658912" cy="987481"/>
          </a:xfrm>
          <a:prstGeom prst="wedgeRoundRectCallout">
            <a:avLst>
              <a:gd name="adj1" fmla="val -47967"/>
              <a:gd name="adj2" fmla="val 6077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smtClean="0"/>
              <a:t>Key Words: </a:t>
            </a:r>
          </a:p>
          <a:p>
            <a:pPr marL="171450" indent="-171450">
              <a:buFont typeface="Arial" panose="020B0604020202020204" pitchFamily="34" charset="0"/>
              <a:buChar char="•"/>
            </a:pPr>
            <a:r>
              <a:rPr lang="en-GB" sz="900" dirty="0" err="1" smtClean="0"/>
              <a:t>Aethling</a:t>
            </a:r>
            <a:endParaRPr lang="en-GB" sz="900" dirty="0" smtClean="0"/>
          </a:p>
          <a:p>
            <a:pPr marL="171450" indent="-171450">
              <a:buFont typeface="Arial" panose="020B0604020202020204" pitchFamily="34" charset="0"/>
              <a:buChar char="•"/>
            </a:pPr>
            <a:r>
              <a:rPr lang="en-GB" sz="900" dirty="0" smtClean="0"/>
              <a:t>Bayeux Tapestry </a:t>
            </a:r>
          </a:p>
          <a:p>
            <a:pPr marL="171450" indent="-171450">
              <a:buFont typeface="Arial" panose="020B0604020202020204" pitchFamily="34" charset="0"/>
              <a:buChar char="•"/>
            </a:pPr>
            <a:r>
              <a:rPr lang="en-GB" sz="900" dirty="0" smtClean="0"/>
              <a:t>Sub-</a:t>
            </a:r>
            <a:r>
              <a:rPr lang="en-GB" sz="900" dirty="0" err="1" smtClean="0"/>
              <a:t>regulus</a:t>
            </a:r>
            <a:endParaRPr lang="en-GB" sz="900" dirty="0" smtClean="0"/>
          </a:p>
          <a:p>
            <a:pPr marL="171450" indent="-171450">
              <a:buFont typeface="Arial" panose="020B0604020202020204" pitchFamily="34" charset="0"/>
              <a:buChar char="•"/>
            </a:pPr>
            <a:r>
              <a:rPr lang="en-GB" sz="900" dirty="0" err="1" smtClean="0"/>
              <a:t>Novissima</a:t>
            </a:r>
            <a:r>
              <a:rPr lang="en-GB" sz="900" dirty="0" smtClean="0"/>
              <a:t> </a:t>
            </a:r>
            <a:r>
              <a:rPr lang="en-GB" sz="900" dirty="0" err="1" smtClean="0"/>
              <a:t>verba</a:t>
            </a:r>
            <a:endParaRPr lang="en-GB" sz="900" dirty="0" smtClean="0"/>
          </a:p>
          <a:p>
            <a:pPr marL="171450" indent="-171450">
              <a:buFont typeface="Arial" panose="020B0604020202020204" pitchFamily="34" charset="0"/>
              <a:buChar char="•"/>
            </a:pPr>
            <a:r>
              <a:rPr lang="en-GB" sz="900" dirty="0" smtClean="0"/>
              <a:t>Post </a:t>
            </a:r>
            <a:r>
              <a:rPr lang="en-GB" sz="900" dirty="0" err="1" smtClean="0"/>
              <a:t>obitum</a:t>
            </a:r>
            <a:r>
              <a:rPr lang="en-GB" sz="900" dirty="0" smtClean="0"/>
              <a:t> </a:t>
            </a:r>
          </a:p>
          <a:p>
            <a:pPr marL="171450" indent="-171450">
              <a:buFont typeface="Arial" panose="020B0604020202020204" pitchFamily="34" charset="0"/>
              <a:buChar char="•"/>
            </a:pPr>
            <a:r>
              <a:rPr lang="en-GB" sz="900" dirty="0" smtClean="0"/>
              <a:t>Witan </a:t>
            </a:r>
          </a:p>
        </p:txBody>
      </p:sp>
      <p:pic>
        <p:nvPicPr>
          <p:cNvPr id="6" name="Picture 2" descr="Image result for Image of a ke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305" b="25700"/>
          <a:stretch/>
        </p:blipFill>
        <p:spPr bwMode="auto">
          <a:xfrm rot="16200000" flipV="1">
            <a:off x="11503628" y="397949"/>
            <a:ext cx="530831" cy="33174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ctrTitle"/>
          </p:nvPr>
        </p:nvSpPr>
        <p:spPr>
          <a:xfrm>
            <a:off x="1712350" y="-1976656"/>
            <a:ext cx="9144000" cy="2387600"/>
          </a:xfrm>
        </p:spPr>
        <p:txBody>
          <a:bodyPr>
            <a:normAutofit/>
          </a:bodyPr>
          <a:lstStyle/>
          <a:p>
            <a:r>
              <a:rPr lang="en-GB" sz="2400" b="1" dirty="0" smtClean="0"/>
              <a:t>The rival Claimants</a:t>
            </a:r>
            <a:endParaRPr lang="en-GB" sz="2400" b="1" dirty="0"/>
          </a:p>
        </p:txBody>
      </p:sp>
      <p:sp>
        <p:nvSpPr>
          <p:cNvPr id="7" name="Rounded Rectangle 6"/>
          <p:cNvSpPr/>
          <p:nvPr/>
        </p:nvSpPr>
        <p:spPr>
          <a:xfrm>
            <a:off x="8244240" y="64960"/>
            <a:ext cx="1989119" cy="630499"/>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800" b="1" dirty="0" smtClean="0"/>
              <a:t>What do I need to know: </a:t>
            </a:r>
          </a:p>
          <a:p>
            <a:pPr marL="171450" indent="-171450">
              <a:buFont typeface="Wingdings" panose="05000000000000000000" pitchFamily="2" charset="2"/>
              <a:buChar char="Ø"/>
            </a:pPr>
            <a:r>
              <a:rPr lang="en-GB" sz="800" b="1" dirty="0" smtClean="0"/>
              <a:t>to reasons for their claims to the throne. </a:t>
            </a:r>
          </a:p>
          <a:p>
            <a:pPr marL="171450" indent="-171450">
              <a:buFont typeface="Wingdings" panose="05000000000000000000" pitchFamily="2" charset="2"/>
              <a:buChar char="Ø"/>
            </a:pPr>
            <a:r>
              <a:rPr lang="en-GB" sz="800" b="1" dirty="0" smtClean="0"/>
              <a:t>Strengths and weaknesses of claims. </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957" t="41031" r="30953" b="32784"/>
          <a:stretch/>
        </p:blipFill>
        <p:spPr bwMode="auto">
          <a:xfrm>
            <a:off x="2789100" y="25938"/>
            <a:ext cx="1377005" cy="74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433" t="26001" r="52502" b="56955"/>
          <a:stretch/>
        </p:blipFill>
        <p:spPr bwMode="auto">
          <a:xfrm>
            <a:off x="516715" y="55620"/>
            <a:ext cx="1499076" cy="779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6685" t="22381" r="27402" b="51821"/>
          <a:stretch/>
        </p:blipFill>
        <p:spPr bwMode="auto">
          <a:xfrm>
            <a:off x="9195413" y="777636"/>
            <a:ext cx="1184208" cy="600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0146" t="20206" r="50503" b="50855"/>
          <a:stretch/>
        </p:blipFill>
        <p:spPr bwMode="auto">
          <a:xfrm>
            <a:off x="8181360" y="750043"/>
            <a:ext cx="1003232" cy="644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121197" y="799671"/>
            <a:ext cx="2035320" cy="478976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smtClean="0"/>
              <a:t>Edgar the Outlaw</a:t>
            </a:r>
          </a:p>
          <a:p>
            <a:pPr algn="ctr"/>
            <a:r>
              <a:rPr lang="en-GB" sz="1100" b="1" dirty="0" smtClean="0"/>
              <a:t>(</a:t>
            </a:r>
            <a:r>
              <a:rPr lang="en-GB" sz="1100" b="1" dirty="0" err="1" smtClean="0"/>
              <a:t>Aethling</a:t>
            </a:r>
            <a:r>
              <a:rPr lang="en-GB" sz="1100" b="1" dirty="0" smtClean="0"/>
              <a:t>)</a:t>
            </a:r>
          </a:p>
          <a:p>
            <a:pPr algn="ctr"/>
            <a:r>
              <a:rPr lang="en-GB" sz="1100" b="1" dirty="0" smtClean="0"/>
              <a:t>(c1051-1126) </a:t>
            </a:r>
          </a:p>
          <a:p>
            <a:pPr marL="285750" indent="-285750">
              <a:buFont typeface="Arial" panose="020B0604020202020204" pitchFamily="34" charset="0"/>
              <a:buChar char="•"/>
            </a:pPr>
            <a:r>
              <a:rPr lang="en-GB" sz="1100" dirty="0" smtClean="0"/>
              <a:t>The nearest relative and the great nephew.  </a:t>
            </a:r>
          </a:p>
          <a:p>
            <a:pPr marL="285750" indent="-285750">
              <a:buFont typeface="Arial" panose="020B0604020202020204" pitchFamily="34" charset="0"/>
              <a:buChar char="•"/>
            </a:pPr>
            <a:r>
              <a:rPr lang="en-GB" sz="1100" dirty="0" smtClean="0"/>
              <a:t>Only 14 years old. </a:t>
            </a:r>
          </a:p>
          <a:p>
            <a:pPr marL="285750" indent="-285750">
              <a:buFont typeface="Arial" panose="020B0604020202020204" pitchFamily="34" charset="0"/>
              <a:buChar char="•"/>
            </a:pPr>
            <a:r>
              <a:rPr lang="en-GB" sz="1100" dirty="0" smtClean="0"/>
              <a:t>He had no money, no soldiers and no military experiences. </a:t>
            </a:r>
          </a:p>
          <a:p>
            <a:pPr marL="285750" indent="-285750">
              <a:buFont typeface="Arial" panose="020B0604020202020204" pitchFamily="34" charset="0"/>
              <a:buChar char="•"/>
            </a:pPr>
            <a:r>
              <a:rPr lang="en-GB" sz="1100" dirty="0" smtClean="0"/>
              <a:t>His grandfather, Edmund </a:t>
            </a:r>
            <a:r>
              <a:rPr lang="en-GB" sz="1100" dirty="0" err="1" smtClean="0"/>
              <a:t>Ironside</a:t>
            </a:r>
            <a:r>
              <a:rPr lang="en-GB" sz="1100" dirty="0" smtClean="0"/>
              <a:t>, was Edward’s half-brother. </a:t>
            </a:r>
          </a:p>
          <a:p>
            <a:pPr marL="285750" indent="-285750">
              <a:buFont typeface="Arial" panose="020B0604020202020204" pitchFamily="34" charset="0"/>
              <a:buChar char="•"/>
            </a:pPr>
            <a:r>
              <a:rPr lang="en-GB" sz="1100" dirty="0" smtClean="0"/>
              <a:t>Edmunds son, Edward the Exile had been named as successor by Edward the Confessor in 1056. </a:t>
            </a:r>
          </a:p>
          <a:p>
            <a:pPr marL="285750" indent="-285750">
              <a:buFont typeface="Arial" panose="020B0604020202020204" pitchFamily="34" charset="0"/>
              <a:buChar char="•"/>
            </a:pPr>
            <a:r>
              <a:rPr lang="en-GB" sz="1100" dirty="0" smtClean="0"/>
              <a:t>But he had died after his return to England in 1057. </a:t>
            </a:r>
          </a:p>
          <a:p>
            <a:pPr marL="285750" indent="-285750">
              <a:buFont typeface="Arial" panose="020B0604020202020204" pitchFamily="34" charset="0"/>
              <a:buChar char="•"/>
            </a:pPr>
            <a:r>
              <a:rPr lang="en-GB" sz="1100" dirty="0" smtClean="0"/>
              <a:t>Edgar and his sister had lived with Edward and his wife Edith, since they were small children. </a:t>
            </a:r>
          </a:p>
          <a:p>
            <a:pPr marL="285750" indent="-285750">
              <a:buFont typeface="Arial" panose="020B0604020202020204" pitchFamily="34" charset="0"/>
              <a:buChar char="•"/>
            </a:pPr>
            <a:r>
              <a:rPr lang="en-GB" sz="1100" dirty="0" smtClean="0"/>
              <a:t>Edgar was an Anglo-Saxon had the support of many earls. </a:t>
            </a:r>
          </a:p>
        </p:txBody>
      </p:sp>
      <p:sp>
        <p:nvSpPr>
          <p:cNvPr id="13" name="Rounded Rectangle 12"/>
          <p:cNvSpPr/>
          <p:nvPr/>
        </p:nvSpPr>
        <p:spPr>
          <a:xfrm>
            <a:off x="2241498" y="774952"/>
            <a:ext cx="2603079" cy="48144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smtClean="0"/>
              <a:t>Harald </a:t>
            </a:r>
            <a:r>
              <a:rPr lang="en-GB" sz="1100" b="1" dirty="0" err="1" smtClean="0"/>
              <a:t>Hardrada</a:t>
            </a:r>
            <a:r>
              <a:rPr lang="en-GB" sz="1100" b="1" dirty="0" smtClean="0"/>
              <a:t>: The Viking Warrior.</a:t>
            </a:r>
          </a:p>
          <a:p>
            <a:pPr algn="ctr"/>
            <a:r>
              <a:rPr lang="en-GB" sz="1100" b="1" dirty="0" smtClean="0"/>
              <a:t>(c1015-1066) </a:t>
            </a:r>
          </a:p>
          <a:p>
            <a:pPr marL="171450" indent="-171450">
              <a:buFont typeface="Arial" panose="020B0604020202020204" pitchFamily="34" charset="0"/>
              <a:buChar char="•"/>
            </a:pPr>
            <a:r>
              <a:rPr lang="en-GB" sz="1100" dirty="0" smtClean="0"/>
              <a:t>Harald was the King of Norway and had ruled for 20 years. </a:t>
            </a:r>
          </a:p>
          <a:p>
            <a:pPr marL="171450" indent="-171450">
              <a:buFont typeface="Arial" panose="020B0604020202020204" pitchFamily="34" charset="0"/>
              <a:buChar char="•"/>
            </a:pPr>
            <a:r>
              <a:rPr lang="en-GB" sz="1100" dirty="0" smtClean="0"/>
              <a:t>He was a seasoned warrior </a:t>
            </a:r>
          </a:p>
          <a:p>
            <a:pPr marL="171450" indent="-171450">
              <a:buFont typeface="Arial" panose="020B0604020202020204" pitchFamily="34" charset="0"/>
              <a:buChar char="•"/>
            </a:pPr>
            <a:r>
              <a:rPr lang="en-GB" sz="1100" dirty="0" smtClean="0"/>
              <a:t>He was the leader of the famous Varangian Guard</a:t>
            </a:r>
          </a:p>
          <a:p>
            <a:pPr marL="171450" indent="-171450">
              <a:buFont typeface="Arial" panose="020B0604020202020204" pitchFamily="34" charset="0"/>
              <a:buChar char="•"/>
            </a:pPr>
            <a:r>
              <a:rPr lang="en-GB" sz="1100" dirty="0" smtClean="0"/>
              <a:t>His name means ‘hard ruler.’ </a:t>
            </a:r>
          </a:p>
          <a:p>
            <a:pPr marL="171450" indent="-171450">
              <a:buFont typeface="Arial" panose="020B0604020202020204" pitchFamily="34" charset="0"/>
              <a:buChar char="•"/>
            </a:pPr>
            <a:r>
              <a:rPr lang="en-GB" sz="1100" dirty="0" smtClean="0"/>
              <a:t>He had the support of Harold Godwinson's brother </a:t>
            </a:r>
            <a:r>
              <a:rPr lang="en-GB" sz="1100" dirty="0" err="1" smtClean="0"/>
              <a:t>Tostig</a:t>
            </a:r>
            <a:r>
              <a:rPr lang="en-GB" sz="1100" dirty="0" smtClean="0"/>
              <a:t>. </a:t>
            </a:r>
          </a:p>
          <a:p>
            <a:pPr marL="171450" indent="-171450">
              <a:buFont typeface="Arial" panose="020B0604020202020204" pitchFamily="34" charset="0"/>
              <a:buChar char="•"/>
            </a:pPr>
            <a:r>
              <a:rPr lang="en-GB" sz="1100" dirty="0" err="1" smtClean="0"/>
              <a:t>Tostig</a:t>
            </a:r>
            <a:r>
              <a:rPr lang="en-GB" sz="1100" dirty="0" smtClean="0"/>
              <a:t> flattered </a:t>
            </a:r>
            <a:r>
              <a:rPr lang="en-GB" sz="1100" dirty="0" err="1" smtClean="0"/>
              <a:t>Hardrada</a:t>
            </a:r>
            <a:r>
              <a:rPr lang="en-GB" sz="1100" dirty="0" smtClean="0"/>
              <a:t> and offered him the support of the north of England. </a:t>
            </a:r>
          </a:p>
          <a:p>
            <a:pPr marL="171450" indent="-171450">
              <a:buFont typeface="Arial" panose="020B0604020202020204" pitchFamily="34" charset="0"/>
              <a:buChar char="•"/>
            </a:pPr>
            <a:r>
              <a:rPr lang="en-GB" sz="1100" dirty="0" smtClean="0"/>
              <a:t>Many people in the North were Scandinavian and so felt they should support him</a:t>
            </a:r>
          </a:p>
          <a:p>
            <a:pPr marL="171450" indent="-171450">
              <a:buFont typeface="Arial" panose="020B0604020202020204" pitchFamily="34" charset="0"/>
              <a:buChar char="•"/>
            </a:pPr>
            <a:r>
              <a:rPr lang="en-GB" sz="1100" dirty="0" smtClean="0"/>
              <a:t>He was a powerful Viking with a large and successful army. </a:t>
            </a:r>
          </a:p>
          <a:p>
            <a:pPr marL="171450" indent="-171450">
              <a:buFont typeface="Arial" panose="020B0604020202020204" pitchFamily="34" charset="0"/>
              <a:buChar char="•"/>
            </a:pPr>
            <a:r>
              <a:rPr lang="en-GB" sz="1100" dirty="0" smtClean="0"/>
              <a:t>He was related to King Cnut who reigned from 1016 to 1035. </a:t>
            </a:r>
          </a:p>
          <a:p>
            <a:pPr marL="171450" indent="-171450">
              <a:buFont typeface="Arial" panose="020B0604020202020204" pitchFamily="34" charset="0"/>
              <a:buChar char="•"/>
            </a:pPr>
            <a:r>
              <a:rPr lang="en-GB" sz="1100" dirty="0" smtClean="0"/>
              <a:t>His claim was that, as Edward had no sons a relative of the previous king should be chosen. </a:t>
            </a:r>
          </a:p>
          <a:p>
            <a:pPr marL="171450" indent="-171450">
              <a:buFont typeface="Arial" panose="020B0604020202020204" pitchFamily="34" charset="0"/>
              <a:buChar char="•"/>
            </a:pPr>
            <a:r>
              <a:rPr lang="en-GB" sz="1100" dirty="0" smtClean="0"/>
              <a:t>It was said that </a:t>
            </a:r>
            <a:r>
              <a:rPr lang="en-GB" sz="1100" dirty="0" err="1" smtClean="0"/>
              <a:t>Hardrada’s</a:t>
            </a:r>
            <a:r>
              <a:rPr lang="en-GB" sz="1100" dirty="0" smtClean="0"/>
              <a:t> father Magnus had been promised the throne by Cnut’s son, </a:t>
            </a:r>
            <a:r>
              <a:rPr lang="en-GB" sz="1100" dirty="0" err="1" smtClean="0"/>
              <a:t>Harthacnut</a:t>
            </a:r>
            <a:r>
              <a:rPr lang="en-GB" sz="1100" dirty="0" smtClean="0"/>
              <a:t>. </a:t>
            </a:r>
          </a:p>
          <a:p>
            <a:pPr marL="171450" indent="-171450">
              <a:buFont typeface="Arial" panose="020B0604020202020204" pitchFamily="34" charset="0"/>
              <a:buChar char="•"/>
            </a:pPr>
            <a:r>
              <a:rPr lang="en-GB" sz="1100" dirty="0" smtClean="0"/>
              <a:t>Edward had claimed the throne, throwing </a:t>
            </a:r>
            <a:r>
              <a:rPr lang="en-GB" sz="1100" dirty="0" err="1" smtClean="0"/>
              <a:t>Hardrada</a:t>
            </a:r>
            <a:r>
              <a:rPr lang="en-GB" sz="1100" dirty="0" smtClean="0"/>
              <a:t> aside. </a:t>
            </a:r>
          </a:p>
        </p:txBody>
      </p:sp>
      <p:sp>
        <p:nvSpPr>
          <p:cNvPr id="14" name="Rounded Rectangle 13"/>
          <p:cNvSpPr/>
          <p:nvPr/>
        </p:nvSpPr>
        <p:spPr>
          <a:xfrm>
            <a:off x="5460487" y="1449066"/>
            <a:ext cx="2956773" cy="526082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smtClean="0"/>
              <a:t>Harald Godwinson: (c1022-1066) </a:t>
            </a:r>
          </a:p>
          <a:p>
            <a:pPr marL="171450" indent="-171450">
              <a:buFont typeface="Arial" panose="020B0604020202020204" pitchFamily="34" charset="0"/>
              <a:buChar char="•"/>
            </a:pPr>
            <a:r>
              <a:rPr lang="en-GB" sz="1100" dirty="0" smtClean="0"/>
              <a:t>He was the most important earl n England as the EARL OF WESSEX. </a:t>
            </a:r>
          </a:p>
          <a:p>
            <a:pPr marL="171450" indent="-171450">
              <a:buFont typeface="Arial" panose="020B0604020202020204" pitchFamily="34" charset="0"/>
              <a:buChar char="•"/>
            </a:pPr>
            <a:r>
              <a:rPr lang="en-GB" sz="1100" dirty="0" smtClean="0"/>
              <a:t>He was not a blood relation but he was the King’s brother in law as he was married to his sister Edith. </a:t>
            </a:r>
          </a:p>
          <a:p>
            <a:pPr marL="171450" indent="-171450">
              <a:buFont typeface="Arial" panose="020B0604020202020204" pitchFamily="34" charset="0"/>
              <a:buChar char="•"/>
            </a:pPr>
            <a:r>
              <a:rPr lang="en-GB" sz="1100" dirty="0" smtClean="0"/>
              <a:t>The </a:t>
            </a:r>
            <a:r>
              <a:rPr lang="en-GB" sz="1100" dirty="0" err="1" smtClean="0"/>
              <a:t>Godwins</a:t>
            </a:r>
            <a:r>
              <a:rPr lang="en-GB" sz="1100" dirty="0" smtClean="0"/>
              <a:t> had tried and failed to overthrow Edward in 1051. </a:t>
            </a:r>
          </a:p>
          <a:p>
            <a:pPr marL="171450" indent="-171450">
              <a:buFont typeface="Arial" panose="020B0604020202020204" pitchFamily="34" charset="0"/>
              <a:buChar char="•"/>
            </a:pPr>
            <a:r>
              <a:rPr lang="en-GB" sz="1100" dirty="0" smtClean="0"/>
              <a:t>They were exiled but dominated the Witan so they were allowed to return to England just a year later. </a:t>
            </a:r>
          </a:p>
          <a:p>
            <a:pPr marL="171450" indent="-171450">
              <a:buFont typeface="Arial" panose="020B0604020202020204" pitchFamily="34" charset="0"/>
              <a:buChar char="•"/>
            </a:pPr>
            <a:r>
              <a:rPr lang="en-GB" sz="1100" dirty="0" smtClean="0"/>
              <a:t>Harold inherited his father’s earldom in 1053. </a:t>
            </a:r>
          </a:p>
          <a:p>
            <a:pPr marL="171450" indent="-171450">
              <a:buFont typeface="Arial" panose="020B0604020202020204" pitchFamily="34" charset="0"/>
              <a:buChar char="•"/>
            </a:pPr>
            <a:r>
              <a:rPr lang="en-GB" sz="1100" dirty="0" smtClean="0"/>
              <a:t>He was the richest man in England. </a:t>
            </a:r>
          </a:p>
          <a:p>
            <a:pPr marL="171450" indent="-171450">
              <a:buFont typeface="Arial" panose="020B0604020202020204" pitchFamily="34" charset="0"/>
              <a:buChar char="•"/>
            </a:pPr>
            <a:r>
              <a:rPr lang="en-GB" sz="1100" dirty="0" smtClean="0"/>
              <a:t>He was a skilful military leader. </a:t>
            </a:r>
          </a:p>
          <a:p>
            <a:pPr marL="171450" indent="-171450">
              <a:buFont typeface="Arial" panose="020B0604020202020204" pitchFamily="34" charset="0"/>
              <a:buChar char="•"/>
            </a:pPr>
            <a:r>
              <a:rPr lang="en-GB" sz="1100" dirty="0" smtClean="0"/>
              <a:t>He was the Sub-</a:t>
            </a:r>
            <a:r>
              <a:rPr lang="en-GB" sz="1100" dirty="0" err="1" smtClean="0"/>
              <a:t>regulus</a:t>
            </a:r>
            <a:r>
              <a:rPr lang="en-GB" sz="1100" dirty="0" smtClean="0"/>
              <a:t>’ a deputy king who ran England for Edward and represented him in battle from 1060 onwards. </a:t>
            </a:r>
          </a:p>
          <a:p>
            <a:pPr marL="171450" indent="-171450">
              <a:buFont typeface="Arial" panose="020B0604020202020204" pitchFamily="34" charset="0"/>
              <a:buChar char="•"/>
            </a:pPr>
            <a:r>
              <a:rPr lang="en-GB" sz="1100" dirty="0" smtClean="0"/>
              <a:t>Harold said that Edward had promised him the throne on his deathbed</a:t>
            </a:r>
          </a:p>
          <a:p>
            <a:pPr marL="171450" indent="-171450">
              <a:buFont typeface="Arial" panose="020B0604020202020204" pitchFamily="34" charset="0"/>
              <a:buChar char="•"/>
            </a:pPr>
            <a:r>
              <a:rPr lang="en-GB" sz="1100" dirty="0" smtClean="0"/>
              <a:t>He had the support of the Witan.</a:t>
            </a:r>
          </a:p>
          <a:p>
            <a:pPr marL="171450" indent="-171450">
              <a:buFont typeface="Arial" panose="020B0604020202020204" pitchFamily="34" charset="0"/>
              <a:buChar char="•"/>
            </a:pPr>
            <a:r>
              <a:rPr lang="en-GB" sz="1100" dirty="0" smtClean="0"/>
              <a:t>He had support of the English Nobles. </a:t>
            </a:r>
          </a:p>
          <a:p>
            <a:pPr marL="171450" indent="-171450">
              <a:buFont typeface="Arial" panose="020B0604020202020204" pitchFamily="34" charset="0"/>
              <a:buChar char="•"/>
            </a:pPr>
            <a:r>
              <a:rPr lang="en-GB" sz="1100" dirty="0" smtClean="0"/>
              <a:t>William of Normandy alleged that Harold had earlier sworn him a sacred oath of fealty to support his own claim to the throne. </a:t>
            </a:r>
          </a:p>
          <a:p>
            <a:pPr marL="171450" indent="-171450">
              <a:buFont typeface="Arial" panose="020B0604020202020204" pitchFamily="34" charset="0"/>
              <a:buChar char="•"/>
            </a:pPr>
            <a:r>
              <a:rPr lang="en-GB" sz="1100" dirty="0" smtClean="0"/>
              <a:t>Harold did not deny making the oath but he said he only swore it as he was a prisoner by William and his life was threatened so it wasn’t binding. </a:t>
            </a:r>
          </a:p>
        </p:txBody>
      </p:sp>
      <p:sp>
        <p:nvSpPr>
          <p:cNvPr id="15" name="Rounded Rectangle 14"/>
          <p:cNvSpPr/>
          <p:nvPr/>
        </p:nvSpPr>
        <p:spPr>
          <a:xfrm>
            <a:off x="8459752" y="1378459"/>
            <a:ext cx="3578781" cy="533143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b="1" dirty="0" smtClean="0"/>
              <a:t>William, Duke of Normandy.</a:t>
            </a:r>
          </a:p>
          <a:p>
            <a:pPr algn="ctr"/>
            <a:r>
              <a:rPr lang="en-GB" sz="1200" b="1" dirty="0" smtClean="0"/>
              <a:t>(c1028-1087) </a:t>
            </a:r>
          </a:p>
          <a:p>
            <a:pPr marL="171450" indent="-171450">
              <a:buFont typeface="Arial" panose="020B0604020202020204" pitchFamily="34" charset="0"/>
              <a:buChar char="•"/>
            </a:pPr>
            <a:r>
              <a:rPr lang="en-GB" sz="1200" dirty="0" smtClean="0"/>
              <a:t>William took over as Duke of Normandy at the age of 7 and faced many attempts against his life in this position. </a:t>
            </a:r>
          </a:p>
          <a:p>
            <a:pPr marL="171450" indent="-171450">
              <a:buFont typeface="Arial" panose="020B0604020202020204" pitchFamily="34" charset="0"/>
              <a:buChar char="•"/>
            </a:pPr>
            <a:r>
              <a:rPr lang="en-GB" sz="1200" dirty="0" smtClean="0"/>
              <a:t>William was a successful and brutal warrior. </a:t>
            </a:r>
          </a:p>
          <a:p>
            <a:pPr marL="171450" indent="-171450">
              <a:buFont typeface="Arial" panose="020B0604020202020204" pitchFamily="34" charset="0"/>
              <a:buChar char="•"/>
            </a:pPr>
            <a:r>
              <a:rPr lang="en-GB" sz="1200" dirty="0" smtClean="0"/>
              <a:t>In 1047, William and his army won the battle of Val-</a:t>
            </a:r>
            <a:r>
              <a:rPr lang="en-GB" sz="1200" dirty="0" err="1" smtClean="0"/>
              <a:t>es</a:t>
            </a:r>
            <a:r>
              <a:rPr lang="en-GB" sz="1200" dirty="0" smtClean="0"/>
              <a:t>-Dunes and cut off the heads and feet of his enemies after they made a comment about his mother. </a:t>
            </a:r>
          </a:p>
          <a:p>
            <a:pPr marL="171450" indent="-171450">
              <a:buFont typeface="Arial" panose="020B0604020202020204" pitchFamily="34" charset="0"/>
              <a:buChar char="•"/>
            </a:pPr>
            <a:r>
              <a:rPr lang="en-GB" sz="1200" dirty="0" smtClean="0"/>
              <a:t>He was a distant cousin of Edward through Edward’s mother, Emma.</a:t>
            </a:r>
          </a:p>
          <a:p>
            <a:pPr marL="171450" indent="-171450">
              <a:buFont typeface="Arial" panose="020B0604020202020204" pitchFamily="34" charset="0"/>
              <a:buChar char="•"/>
            </a:pPr>
            <a:r>
              <a:rPr lang="en-GB" sz="1200" dirty="0" smtClean="0"/>
              <a:t>William claimed that Edward had promised him the throne earlier in his reign. </a:t>
            </a:r>
          </a:p>
          <a:p>
            <a:pPr marL="171450" indent="-171450">
              <a:buFont typeface="Arial" panose="020B0604020202020204" pitchFamily="34" charset="0"/>
              <a:buChar char="•"/>
            </a:pPr>
            <a:r>
              <a:rPr lang="en-GB" sz="1200" dirty="0" smtClean="0"/>
              <a:t>In 1051, the </a:t>
            </a:r>
            <a:r>
              <a:rPr lang="en-GB" sz="1200" dirty="0" err="1" smtClean="0"/>
              <a:t>Godwins</a:t>
            </a:r>
            <a:r>
              <a:rPr lang="en-GB" sz="1200" dirty="0" smtClean="0"/>
              <a:t> rebelled against Edward, and William travelled to England to give his support to Edward and as a result Edward promised him the throne. </a:t>
            </a:r>
          </a:p>
          <a:p>
            <a:pPr marL="171450" indent="-171450">
              <a:buFont typeface="Arial" panose="020B0604020202020204" pitchFamily="34" charset="0"/>
              <a:buChar char="•"/>
            </a:pPr>
            <a:r>
              <a:rPr lang="en-GB" sz="1200" dirty="0" smtClean="0"/>
              <a:t>William said Harold Godwinson had sworn to support his claim to the throne in 1064. </a:t>
            </a:r>
          </a:p>
          <a:p>
            <a:pPr marL="171450" indent="-171450">
              <a:buFont typeface="Arial" panose="020B0604020202020204" pitchFamily="34" charset="0"/>
              <a:buChar char="•"/>
            </a:pPr>
            <a:r>
              <a:rPr lang="en-GB" sz="1200" dirty="0" smtClean="0"/>
              <a:t>Wessex and Normandy had been allies since 988. They were natural trading partners and helped each other when facing threats such as the Vikings. </a:t>
            </a:r>
          </a:p>
          <a:p>
            <a:pPr marL="171450" indent="-171450">
              <a:buFont typeface="Arial" panose="020B0604020202020204" pitchFamily="34" charset="0"/>
              <a:buChar char="•"/>
            </a:pPr>
            <a:r>
              <a:rPr lang="en-GB" sz="1200" dirty="0" smtClean="0"/>
              <a:t>This relationship had the blessing of the Pope. </a:t>
            </a:r>
          </a:p>
          <a:p>
            <a:pPr marL="171450" indent="-171450">
              <a:buFont typeface="Arial" panose="020B0604020202020204" pitchFamily="34" charset="0"/>
              <a:buChar char="•"/>
            </a:pPr>
            <a:r>
              <a:rPr lang="en-GB" sz="1200" dirty="0" smtClean="0"/>
              <a:t>William had proved himself a capable ruler of Normandy and hoped to expand his power into England. </a:t>
            </a:r>
          </a:p>
        </p:txBody>
      </p:sp>
      <p:sp>
        <p:nvSpPr>
          <p:cNvPr id="3" name="Horizontal Scroll 2"/>
          <p:cNvSpPr/>
          <p:nvPr/>
        </p:nvSpPr>
        <p:spPr>
          <a:xfrm>
            <a:off x="4912925" y="298408"/>
            <a:ext cx="3185054" cy="1210554"/>
          </a:xfrm>
          <a:prstGeom prst="horizontalScroll">
            <a:avLst>
              <a:gd name="adj" fmla="val 9308"/>
            </a:avLst>
          </a:prstGeom>
        </p:spPr>
        <p:style>
          <a:lnRef idx="2">
            <a:schemeClr val="dk1"/>
          </a:lnRef>
          <a:fillRef idx="1">
            <a:schemeClr val="lt1"/>
          </a:fillRef>
          <a:effectRef idx="0">
            <a:schemeClr val="dk1"/>
          </a:effectRef>
          <a:fontRef idx="minor">
            <a:schemeClr val="dk1"/>
          </a:fontRef>
        </p:style>
        <p:txBody>
          <a:bodyPr rtlCol="0" anchor="ctr"/>
          <a:lstStyle/>
          <a:p>
            <a:r>
              <a:rPr lang="en-GB" sz="1200" dirty="0" smtClean="0"/>
              <a:t>In 1066, Edward was seriously ill but a succession crisis was just around the corner. There were 4 men who believed they had a right to be the next king of England. </a:t>
            </a:r>
            <a:r>
              <a:rPr lang="en-GB" sz="1200" b="1" dirty="0"/>
              <a:t>Edward was 62 when he died but had no heir</a:t>
            </a:r>
            <a:r>
              <a:rPr lang="en-GB" sz="1200" b="1" dirty="0" smtClean="0"/>
              <a:t>.</a:t>
            </a:r>
            <a:endParaRPr lang="en-GB" sz="1200" b="1" dirty="0"/>
          </a:p>
        </p:txBody>
      </p:sp>
      <p:sp>
        <p:nvSpPr>
          <p:cNvPr id="16" name="Rectangle 15"/>
          <p:cNvSpPr/>
          <p:nvPr/>
        </p:nvSpPr>
        <p:spPr>
          <a:xfrm>
            <a:off x="121197" y="5628068"/>
            <a:ext cx="5296798" cy="11204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050" b="1" u="sng" dirty="0" smtClean="0"/>
              <a:t>The Succession Crisis in 1066:</a:t>
            </a:r>
          </a:p>
          <a:p>
            <a:pPr marL="285750" indent="-285750">
              <a:buFont typeface="Arial" panose="020B0604020202020204" pitchFamily="34" charset="0"/>
              <a:buChar char="•"/>
            </a:pPr>
            <a:r>
              <a:rPr lang="en-GB" sz="1050" dirty="0" smtClean="0"/>
              <a:t>England had a troubled history in the 50 years leading up to the succession crisis of 1066. </a:t>
            </a:r>
          </a:p>
          <a:p>
            <a:pPr marL="285750" indent="-285750">
              <a:buFont typeface="Arial" panose="020B0604020202020204" pitchFamily="34" charset="0"/>
              <a:buChar char="•"/>
            </a:pPr>
            <a:r>
              <a:rPr lang="en-GB" sz="1050" dirty="0" smtClean="0"/>
              <a:t>There were no clear rules in place for succession to the English throne. </a:t>
            </a:r>
          </a:p>
          <a:p>
            <a:pPr marL="285750" indent="-285750">
              <a:buFont typeface="Arial" panose="020B0604020202020204" pitchFamily="34" charset="0"/>
              <a:buChar char="•"/>
            </a:pPr>
            <a:r>
              <a:rPr lang="en-GB" sz="1050" dirty="0" smtClean="0"/>
              <a:t>Edward the Confessor had been a weak ruler. He increased Norman influence at court and allowed the Godwin’s to increase their power. </a:t>
            </a:r>
          </a:p>
          <a:p>
            <a:pPr marL="285750" indent="-285750">
              <a:buFont typeface="Arial" panose="020B0604020202020204" pitchFamily="34" charset="0"/>
              <a:buChar char="•"/>
            </a:pPr>
            <a:r>
              <a:rPr lang="en-GB" sz="1050" dirty="0" smtClean="0"/>
              <a:t>Harold was hurriedly crowned just one day after Edward’s death. The haste reflected how insecure he felt. He knew he would face challenges form the other claimants. </a:t>
            </a:r>
            <a:endParaRPr lang="en-GB" sz="1050" dirty="0"/>
          </a:p>
        </p:txBody>
      </p:sp>
    </p:spTree>
    <p:extLst>
      <p:ext uri="{BB962C8B-B14F-4D97-AF65-F5344CB8AC3E}">
        <p14:creationId xmlns:p14="http://schemas.microsoft.com/office/powerpoint/2010/main" val="321704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521333" y="93819"/>
            <a:ext cx="2531159" cy="857517"/>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1050" b="1" dirty="0" smtClean="0"/>
              <a:t>What do I need to know: </a:t>
            </a:r>
          </a:p>
          <a:p>
            <a:pPr marL="171450" indent="-171450">
              <a:buFont typeface="Wingdings" panose="05000000000000000000" pitchFamily="2" charset="2"/>
              <a:buChar char="Ø"/>
            </a:pPr>
            <a:r>
              <a:rPr lang="en-GB" sz="1050" b="1" dirty="0" smtClean="0"/>
              <a:t>The events of the Battles of </a:t>
            </a:r>
            <a:r>
              <a:rPr lang="en-GB" sz="1050" b="1" dirty="0" err="1" smtClean="0"/>
              <a:t>Fulford</a:t>
            </a:r>
            <a:r>
              <a:rPr lang="en-GB" sz="1050" b="1" dirty="0" smtClean="0"/>
              <a:t> Gate and Stamford Bridge</a:t>
            </a:r>
          </a:p>
          <a:p>
            <a:pPr marL="171450" indent="-171450">
              <a:buFont typeface="Wingdings" panose="05000000000000000000" pitchFamily="2" charset="2"/>
              <a:buChar char="Ø"/>
            </a:pPr>
            <a:r>
              <a:rPr lang="en-GB" sz="1050" b="1" dirty="0" smtClean="0"/>
              <a:t>Why </a:t>
            </a:r>
            <a:r>
              <a:rPr lang="en-GB" sz="1050" b="1" dirty="0" err="1" smtClean="0"/>
              <a:t>Hardrada</a:t>
            </a:r>
            <a:r>
              <a:rPr lang="en-GB" sz="1050" b="1" dirty="0" smtClean="0"/>
              <a:t> won </a:t>
            </a:r>
            <a:r>
              <a:rPr lang="en-GB" sz="1050" b="1" dirty="0" err="1" smtClean="0"/>
              <a:t>Fulford</a:t>
            </a:r>
            <a:endParaRPr lang="en-GB" sz="1050" b="1" dirty="0" smtClean="0"/>
          </a:p>
          <a:p>
            <a:pPr marL="171450" indent="-171450">
              <a:buFont typeface="Wingdings" panose="05000000000000000000" pitchFamily="2" charset="2"/>
              <a:buChar char="Ø"/>
            </a:pPr>
            <a:r>
              <a:rPr lang="en-GB" sz="1050" b="1" dirty="0" smtClean="0"/>
              <a:t>Why he lost Stamford Bridge. </a:t>
            </a:r>
          </a:p>
        </p:txBody>
      </p:sp>
      <p:sp>
        <p:nvSpPr>
          <p:cNvPr id="5" name="Rounded Rectangular Callout 4"/>
          <p:cNvSpPr/>
          <p:nvPr/>
        </p:nvSpPr>
        <p:spPr>
          <a:xfrm>
            <a:off x="10573015" y="1021623"/>
            <a:ext cx="1479477" cy="987481"/>
          </a:xfrm>
          <a:prstGeom prst="wedgeRoundRectCallout">
            <a:avLst>
              <a:gd name="adj1" fmla="val -47967"/>
              <a:gd name="adj2" fmla="val 6077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smtClean="0"/>
              <a:t>Key Words: </a:t>
            </a:r>
          </a:p>
          <a:p>
            <a:pPr marL="171450" indent="-171450">
              <a:buFont typeface="Arial" panose="020B0604020202020204" pitchFamily="34" charset="0"/>
              <a:buChar char="•"/>
            </a:pPr>
            <a:r>
              <a:rPr lang="en-GB" sz="900" dirty="0" err="1" smtClean="0"/>
              <a:t>Fulford</a:t>
            </a:r>
            <a:r>
              <a:rPr lang="en-GB" sz="900" dirty="0" smtClean="0"/>
              <a:t> gate</a:t>
            </a:r>
          </a:p>
          <a:p>
            <a:pPr marL="171450" indent="-171450">
              <a:buFont typeface="Arial" panose="020B0604020202020204" pitchFamily="34" charset="0"/>
              <a:buChar char="•"/>
            </a:pPr>
            <a:r>
              <a:rPr lang="en-GB" sz="900" dirty="0" err="1" smtClean="0"/>
              <a:t>Fyrd</a:t>
            </a:r>
            <a:r>
              <a:rPr lang="en-GB" sz="900" dirty="0" smtClean="0"/>
              <a:t> </a:t>
            </a:r>
          </a:p>
          <a:p>
            <a:pPr marL="171450" indent="-171450">
              <a:buFont typeface="Arial" panose="020B0604020202020204" pitchFamily="34" charset="0"/>
              <a:buChar char="•"/>
            </a:pPr>
            <a:r>
              <a:rPr lang="en-GB" sz="900" dirty="0" err="1" smtClean="0"/>
              <a:t>Hardrada</a:t>
            </a:r>
            <a:endParaRPr lang="en-GB" sz="900" dirty="0" smtClean="0"/>
          </a:p>
          <a:p>
            <a:pPr marL="171450" indent="-171450">
              <a:buFont typeface="Arial" panose="020B0604020202020204" pitchFamily="34" charset="0"/>
              <a:buChar char="•"/>
            </a:pPr>
            <a:r>
              <a:rPr lang="en-GB" sz="900" dirty="0" smtClean="0"/>
              <a:t>Stamford Bridge</a:t>
            </a:r>
          </a:p>
          <a:p>
            <a:pPr marL="171450" indent="-171450">
              <a:buFont typeface="Arial" panose="020B0604020202020204" pitchFamily="34" charset="0"/>
              <a:buChar char="•"/>
            </a:pPr>
            <a:r>
              <a:rPr lang="en-GB" sz="900" dirty="0" smtClean="0"/>
              <a:t>Viking</a:t>
            </a:r>
          </a:p>
        </p:txBody>
      </p:sp>
      <p:pic>
        <p:nvPicPr>
          <p:cNvPr id="6" name="Picture 2" descr="Image result for Image of a ke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305" b="25700"/>
          <a:stretch/>
        </p:blipFill>
        <p:spPr bwMode="auto">
          <a:xfrm rot="16200000" flipV="1">
            <a:off x="11531049" y="1349488"/>
            <a:ext cx="530831" cy="33174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ctrTitle"/>
          </p:nvPr>
        </p:nvSpPr>
        <p:spPr>
          <a:xfrm>
            <a:off x="1429015" y="-1979186"/>
            <a:ext cx="9144000" cy="2387600"/>
          </a:xfrm>
        </p:spPr>
        <p:txBody>
          <a:bodyPr>
            <a:normAutofit/>
          </a:bodyPr>
          <a:lstStyle/>
          <a:p>
            <a:r>
              <a:rPr lang="en-GB" sz="2400" b="1" dirty="0" smtClean="0"/>
              <a:t>Harald </a:t>
            </a:r>
            <a:r>
              <a:rPr lang="en-GB" sz="2400" b="1" dirty="0" err="1" smtClean="0"/>
              <a:t>Hardrada</a:t>
            </a:r>
            <a:r>
              <a:rPr lang="en-GB" sz="2400" b="1" dirty="0" smtClean="0"/>
              <a:t> invades</a:t>
            </a:r>
            <a:endParaRPr lang="en-GB" sz="2400" b="1" dirty="0"/>
          </a:p>
        </p:txBody>
      </p:sp>
      <p:sp>
        <p:nvSpPr>
          <p:cNvPr id="2" name="Rectangle 1"/>
          <p:cNvSpPr/>
          <p:nvPr/>
        </p:nvSpPr>
        <p:spPr>
          <a:xfrm>
            <a:off x="102583" y="103479"/>
            <a:ext cx="4327750" cy="246221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100" b="1" dirty="0" smtClean="0"/>
              <a:t> What happened when Edward the Confessor died? </a:t>
            </a:r>
          </a:p>
          <a:p>
            <a:pPr marL="285750" indent="-285750">
              <a:buFont typeface="Arial" panose="020B0604020202020204" pitchFamily="34" charset="0"/>
              <a:buChar char="•"/>
            </a:pPr>
            <a:r>
              <a:rPr lang="en-GB" sz="1100" dirty="0" smtClean="0"/>
              <a:t>5</a:t>
            </a:r>
            <a:r>
              <a:rPr lang="en-GB" sz="1100" baseline="30000" dirty="0" smtClean="0"/>
              <a:t>th</a:t>
            </a:r>
            <a:r>
              <a:rPr lang="en-GB" sz="1100" dirty="0" smtClean="0"/>
              <a:t> </a:t>
            </a:r>
            <a:r>
              <a:rPr lang="en-GB" sz="1100" dirty="0"/>
              <a:t>January 1066 – Edward the Confessor dies</a:t>
            </a:r>
          </a:p>
          <a:p>
            <a:pPr marL="285750" indent="-285750">
              <a:buFont typeface="Arial" panose="020B0604020202020204" pitchFamily="34" charset="0"/>
              <a:buChar char="•"/>
            </a:pPr>
            <a:r>
              <a:rPr lang="en-GB" sz="1100" dirty="0"/>
              <a:t>6</a:t>
            </a:r>
            <a:r>
              <a:rPr lang="en-GB" sz="1100" baseline="30000" dirty="0"/>
              <a:t>th</a:t>
            </a:r>
            <a:r>
              <a:rPr lang="en-GB" sz="1100" dirty="0"/>
              <a:t> January 1066 – Harold Godwinson crowned King of England </a:t>
            </a:r>
            <a:endParaRPr lang="en-GB" sz="1100" dirty="0" smtClean="0"/>
          </a:p>
          <a:p>
            <a:r>
              <a:rPr lang="en-GB" sz="1100" b="1" dirty="0" smtClean="0"/>
              <a:t>What happened to the 4 contenders? </a:t>
            </a:r>
            <a:endParaRPr lang="en-GB" sz="1100" b="1" dirty="0"/>
          </a:p>
          <a:p>
            <a:pPr marL="285750" indent="-285750">
              <a:buFont typeface="Arial" panose="020B0604020202020204" pitchFamily="34" charset="0"/>
              <a:buChar char="•"/>
            </a:pPr>
            <a:r>
              <a:rPr lang="en-GB" sz="1100" dirty="0"/>
              <a:t>William, Duke of Normandy claims the throne was promised to him – he mobilises his troops in preparation for an invasion of Britain</a:t>
            </a:r>
          </a:p>
          <a:p>
            <a:pPr marL="285750" indent="-285750">
              <a:buFont typeface="Arial" panose="020B0604020202020204" pitchFamily="34" charset="0"/>
              <a:buChar char="•"/>
            </a:pPr>
            <a:r>
              <a:rPr lang="en-GB" sz="1100" dirty="0"/>
              <a:t>Edgar </a:t>
            </a:r>
            <a:r>
              <a:rPr lang="en-GB" sz="1100" dirty="0" err="1"/>
              <a:t>Aethling</a:t>
            </a:r>
            <a:r>
              <a:rPr lang="en-GB" sz="1100" dirty="0"/>
              <a:t> considered too young to be King or challenge the decision</a:t>
            </a:r>
          </a:p>
          <a:p>
            <a:pPr marL="285750" indent="-285750">
              <a:buFont typeface="Arial" panose="020B0604020202020204" pitchFamily="34" charset="0"/>
              <a:buChar char="•"/>
            </a:pPr>
            <a:r>
              <a:rPr lang="en-GB" sz="1100" dirty="0"/>
              <a:t>Harald </a:t>
            </a:r>
            <a:r>
              <a:rPr lang="en-GB" sz="1100" dirty="0" err="1"/>
              <a:t>Hardrada</a:t>
            </a:r>
            <a:r>
              <a:rPr lang="en-GB" sz="1100" dirty="0"/>
              <a:t> prepares to invade in the North</a:t>
            </a:r>
          </a:p>
          <a:p>
            <a:pPr marL="285750" indent="-285750">
              <a:buFont typeface="Arial" panose="020B0604020202020204" pitchFamily="34" charset="0"/>
              <a:buChar char="•"/>
            </a:pPr>
            <a:r>
              <a:rPr lang="en-GB" sz="1100" dirty="0"/>
              <a:t>8</a:t>
            </a:r>
            <a:r>
              <a:rPr lang="en-GB" sz="1100" baseline="30000" dirty="0"/>
              <a:t>th</a:t>
            </a:r>
            <a:r>
              <a:rPr lang="en-GB" sz="1100" dirty="0"/>
              <a:t> September – peasant soldiers, known as the </a:t>
            </a:r>
            <a:r>
              <a:rPr lang="en-GB" sz="1100" dirty="0" err="1"/>
              <a:t>fyrd</a:t>
            </a:r>
            <a:r>
              <a:rPr lang="en-GB" sz="1100" dirty="0"/>
              <a:t>, sent home to harvest the crops</a:t>
            </a:r>
          </a:p>
          <a:p>
            <a:pPr marL="285750" indent="-285750">
              <a:buFont typeface="Arial" panose="020B0604020202020204" pitchFamily="34" charset="0"/>
              <a:buChar char="•"/>
            </a:pPr>
            <a:r>
              <a:rPr lang="en-GB" sz="1100" dirty="0"/>
              <a:t>Harald </a:t>
            </a:r>
            <a:r>
              <a:rPr lang="en-GB" sz="1100" dirty="0" err="1"/>
              <a:t>Hardrada</a:t>
            </a:r>
            <a:r>
              <a:rPr lang="en-GB" sz="1100" dirty="0"/>
              <a:t> invades the north of England</a:t>
            </a:r>
          </a:p>
          <a:p>
            <a:pPr marL="285750" indent="-285750">
              <a:buFont typeface="Arial" panose="020B0604020202020204" pitchFamily="34" charset="0"/>
              <a:buChar char="•"/>
            </a:pPr>
            <a:r>
              <a:rPr lang="en-GB" sz="1100" dirty="0"/>
              <a:t>Earls Edwin and </a:t>
            </a:r>
            <a:r>
              <a:rPr lang="en-GB" sz="1100" dirty="0" err="1"/>
              <a:t>Morcar</a:t>
            </a:r>
            <a:r>
              <a:rPr lang="en-GB" sz="1100" dirty="0"/>
              <a:t> wait with the northern army to prevent the Norwegian forces from advancing</a:t>
            </a:r>
          </a:p>
        </p:txBody>
      </p:sp>
      <p:sp>
        <p:nvSpPr>
          <p:cNvPr id="7" name="Content Placeholder 2"/>
          <p:cNvSpPr txBox="1">
            <a:spLocks/>
          </p:cNvSpPr>
          <p:nvPr/>
        </p:nvSpPr>
        <p:spPr>
          <a:xfrm>
            <a:off x="146086" y="3220567"/>
            <a:ext cx="3286925" cy="350367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400" b="1" dirty="0" smtClean="0"/>
              <a:t>The Battle of </a:t>
            </a:r>
            <a:r>
              <a:rPr lang="en-GB" sz="1400" b="1" dirty="0" err="1" smtClean="0"/>
              <a:t>Fulford</a:t>
            </a:r>
            <a:r>
              <a:rPr lang="en-GB" sz="1400" b="1" dirty="0" smtClean="0"/>
              <a:t> Gate</a:t>
            </a:r>
          </a:p>
          <a:p>
            <a:pPr marL="342900" indent="-342900" algn="l">
              <a:buFont typeface="Arial" panose="020B0604020202020204" pitchFamily="34" charset="0"/>
              <a:buChar char="•"/>
            </a:pPr>
            <a:r>
              <a:rPr lang="en-GB" sz="1000" dirty="0" smtClean="0"/>
              <a:t>20</a:t>
            </a:r>
            <a:r>
              <a:rPr lang="en-GB" sz="1000" baseline="30000" dirty="0" smtClean="0"/>
              <a:t>th</a:t>
            </a:r>
            <a:r>
              <a:rPr lang="en-GB" sz="1000" dirty="0" smtClean="0"/>
              <a:t> September 1066</a:t>
            </a:r>
          </a:p>
          <a:p>
            <a:pPr marL="342900" indent="-342900" algn="l">
              <a:buFont typeface="Arial" panose="020B0604020202020204" pitchFamily="34" charset="0"/>
              <a:buChar char="•"/>
            </a:pPr>
            <a:r>
              <a:rPr lang="en-GB" sz="1000" dirty="0" err="1" smtClean="0"/>
              <a:t>Fulford</a:t>
            </a:r>
            <a:r>
              <a:rPr lang="en-GB" sz="1000" dirty="0" smtClean="0"/>
              <a:t>, just outside York</a:t>
            </a:r>
          </a:p>
          <a:p>
            <a:pPr marL="342900" indent="-342900" algn="l">
              <a:buFont typeface="Arial" panose="020B0604020202020204" pitchFamily="34" charset="0"/>
              <a:buChar char="•"/>
            </a:pPr>
            <a:r>
              <a:rPr lang="en-GB" sz="1000" dirty="0" smtClean="0"/>
              <a:t>Invaders – </a:t>
            </a:r>
            <a:r>
              <a:rPr lang="en-GB" sz="1000" dirty="0" err="1" smtClean="0"/>
              <a:t>Hardrada</a:t>
            </a:r>
            <a:r>
              <a:rPr lang="en-GB" sz="1000" dirty="0" smtClean="0"/>
              <a:t>, King of Norway, </a:t>
            </a:r>
            <a:r>
              <a:rPr lang="en-GB" sz="1000" dirty="0" err="1" smtClean="0"/>
              <a:t>Tostig</a:t>
            </a:r>
            <a:r>
              <a:rPr lang="en-GB" sz="1000" dirty="0" smtClean="0"/>
              <a:t> (younger brother of King Harold) and around 7000 Viking soldiers</a:t>
            </a:r>
          </a:p>
          <a:p>
            <a:pPr marL="342900" indent="-342900" algn="l">
              <a:buFont typeface="Arial" panose="020B0604020202020204" pitchFamily="34" charset="0"/>
              <a:buChar char="•"/>
            </a:pPr>
            <a:r>
              <a:rPr lang="en-GB" sz="1000" dirty="0" smtClean="0"/>
              <a:t>Defenders – Anglo – Saxon earls. Edwin and </a:t>
            </a:r>
            <a:r>
              <a:rPr lang="en-GB" sz="1000" dirty="0" err="1" smtClean="0"/>
              <a:t>Morcar</a:t>
            </a:r>
            <a:r>
              <a:rPr lang="en-GB" sz="1000" dirty="0" smtClean="0"/>
              <a:t>, and around 3500 members of the English Northern army</a:t>
            </a:r>
          </a:p>
          <a:p>
            <a:pPr marL="342900" indent="-342900" algn="l">
              <a:buFont typeface="Arial" panose="020B0604020202020204" pitchFamily="34" charset="0"/>
              <a:buChar char="•"/>
            </a:pPr>
            <a:r>
              <a:rPr lang="en-GB" sz="1000" dirty="0" smtClean="0"/>
              <a:t>Outline of the Battle: Only a few </a:t>
            </a:r>
            <a:r>
              <a:rPr lang="en-GB" sz="1000" dirty="0" err="1" smtClean="0"/>
              <a:t>Norweigians</a:t>
            </a:r>
            <a:r>
              <a:rPr lang="en-GB" sz="1000" dirty="0" smtClean="0"/>
              <a:t> arrived at the Battleground at first and the English won an advantage through superior numbers and the element of surprise. However, as the battle continued, more Viking troops arrived and their numbers eventually overwhelmed the Anglo-Saxons. </a:t>
            </a:r>
          </a:p>
          <a:p>
            <a:pPr marL="342900" indent="-342900" algn="l">
              <a:buFont typeface="Arial" panose="020B0604020202020204" pitchFamily="34" charset="0"/>
              <a:buChar char="•"/>
            </a:pPr>
            <a:r>
              <a:rPr lang="en-GB" sz="1000" dirty="0" smtClean="0"/>
              <a:t>Outcome – </a:t>
            </a:r>
            <a:r>
              <a:rPr lang="en-GB" sz="1000" dirty="0" err="1" smtClean="0"/>
              <a:t>Hardrada</a:t>
            </a:r>
            <a:r>
              <a:rPr lang="en-GB" sz="1000" dirty="0" smtClean="0"/>
              <a:t> and the Vikings won, but both sides suffered losses, the northern army were disorganised and scattered and Edwin and </a:t>
            </a:r>
            <a:r>
              <a:rPr lang="en-GB" sz="1000" dirty="0" err="1" smtClean="0"/>
              <a:t>Morcar</a:t>
            </a:r>
            <a:r>
              <a:rPr lang="en-GB" sz="1000" dirty="0" smtClean="0"/>
              <a:t> were forced to flee</a:t>
            </a:r>
          </a:p>
          <a:p>
            <a:pPr marL="342900" indent="-342900" algn="l">
              <a:buFont typeface="Arial" panose="020B0604020202020204" pitchFamily="34" charset="0"/>
              <a:buChar char="•"/>
            </a:pPr>
            <a:endParaRPr lang="en-GB" sz="1000" dirty="0"/>
          </a:p>
        </p:txBody>
      </p:sp>
      <p:pic>
        <p:nvPicPr>
          <p:cNvPr id="1026" name="Picture 2" descr="Image result for Map sign for a battle"/>
          <p:cNvPicPr>
            <a:picLocks noChangeAspect="1" noChangeArrowheads="1"/>
          </p:cNvPicPr>
          <p:nvPr/>
        </p:nvPicPr>
        <p:blipFill rotWithShape="1">
          <a:blip r:embed="rId3">
            <a:extLst>
              <a:ext uri="{28A0092B-C50C-407E-A947-70E740481C1C}">
                <a14:useLocalDpi xmlns:a14="http://schemas.microsoft.com/office/drawing/2010/main" val="0"/>
              </a:ext>
            </a:extLst>
          </a:blip>
          <a:srcRect l="14810" t="12344" r="12696" b="53854"/>
          <a:stretch/>
        </p:blipFill>
        <p:spPr bwMode="auto">
          <a:xfrm>
            <a:off x="590746" y="2597871"/>
            <a:ext cx="1890647" cy="590517"/>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4490211" y="255946"/>
            <a:ext cx="4940969" cy="994001"/>
          </a:xfrm>
          <a:prstGeom prst="horizontalScroll">
            <a:avLst>
              <a:gd name="adj" fmla="val 7724"/>
            </a:avLst>
          </a:prstGeom>
        </p:spPr>
        <p:style>
          <a:lnRef idx="2">
            <a:schemeClr val="dk1"/>
          </a:lnRef>
          <a:fillRef idx="1">
            <a:schemeClr val="lt1"/>
          </a:fillRef>
          <a:effectRef idx="0">
            <a:schemeClr val="dk1"/>
          </a:effectRef>
          <a:fontRef idx="minor">
            <a:schemeClr val="dk1"/>
          </a:fontRef>
        </p:style>
        <p:txBody>
          <a:bodyPr rtlCol="0" anchor="ctr"/>
          <a:lstStyle/>
          <a:p>
            <a:r>
              <a:rPr lang="en-GB" sz="1100" dirty="0" smtClean="0"/>
              <a:t>From the moment that Harold Godwinson was crowned, he was aware that he faced a number of challenges to his throne. He marched south which part of his army to prepare for an invasion by William. He left the rest of his army under the command of his brothers in law earls Edwin and </a:t>
            </a:r>
            <a:r>
              <a:rPr lang="en-GB" sz="1100" dirty="0" err="1" smtClean="0"/>
              <a:t>Morcar</a:t>
            </a:r>
            <a:r>
              <a:rPr lang="en-GB" sz="1100" dirty="0" smtClean="0"/>
              <a:t>. </a:t>
            </a:r>
            <a:endParaRPr lang="en-GB" sz="1100" dirty="0"/>
          </a:p>
        </p:txBody>
      </p:sp>
      <p:sp>
        <p:nvSpPr>
          <p:cNvPr id="8" name="Rounded Rectangle 7"/>
          <p:cNvSpPr/>
          <p:nvPr/>
        </p:nvSpPr>
        <p:spPr>
          <a:xfrm>
            <a:off x="4490211" y="1259855"/>
            <a:ext cx="5928797" cy="8973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GB" sz="1100" b="1" dirty="0" smtClean="0"/>
              <a:t>Harold prepares to strike!</a:t>
            </a:r>
          </a:p>
          <a:p>
            <a:pPr marL="285750" indent="-285750">
              <a:buFont typeface="Arial" panose="020B0604020202020204" pitchFamily="34" charset="0"/>
              <a:buChar char="•"/>
            </a:pPr>
            <a:r>
              <a:rPr lang="en-GB" sz="1100" b="1" dirty="0" smtClean="0"/>
              <a:t> </a:t>
            </a:r>
            <a:r>
              <a:rPr lang="en-GB" sz="1100" dirty="0" err="1" smtClean="0"/>
              <a:t>Haralf</a:t>
            </a:r>
            <a:r>
              <a:rPr lang="en-GB" sz="1100" dirty="0" smtClean="0"/>
              <a:t> </a:t>
            </a:r>
            <a:r>
              <a:rPr lang="en-GB" sz="1100" dirty="0" err="1" smtClean="0"/>
              <a:t>Hardrada</a:t>
            </a:r>
            <a:r>
              <a:rPr lang="en-GB" sz="1100" dirty="0" smtClean="0"/>
              <a:t> of Norway invaded England in the September. </a:t>
            </a:r>
          </a:p>
          <a:p>
            <a:pPr marL="285750" indent="-285750">
              <a:buFont typeface="Arial" panose="020B0604020202020204" pitchFamily="34" charset="0"/>
              <a:buChar char="•"/>
            </a:pPr>
            <a:r>
              <a:rPr lang="en-GB" sz="1100" dirty="0" smtClean="0"/>
              <a:t>He sailed up the river Humber with 300 ships and landed 16 km (10 miles) from the city of York.  Earls Edwin and </a:t>
            </a:r>
            <a:r>
              <a:rPr lang="en-GB" sz="1100" dirty="0" err="1" smtClean="0"/>
              <a:t>Morcar</a:t>
            </a:r>
            <a:r>
              <a:rPr lang="en-GB" sz="1100" dirty="0" smtClean="0"/>
              <a:t> were waiting for him with the northern army and attempted to prevent the Norwegian forces from advancing to York. </a:t>
            </a:r>
          </a:p>
        </p:txBody>
      </p:sp>
      <p:sp>
        <p:nvSpPr>
          <p:cNvPr id="10" name="Rectangle 9"/>
          <p:cNvSpPr/>
          <p:nvPr/>
        </p:nvSpPr>
        <p:spPr>
          <a:xfrm>
            <a:off x="2211368" y="3443153"/>
            <a:ext cx="1073114" cy="400110"/>
          </a:xfrm>
          <a:prstGeom prst="rect">
            <a:avLst/>
          </a:prstGeom>
          <a:noFill/>
        </p:spPr>
        <p:txBody>
          <a:bodyPr wrap="none" lIns="91440" tIns="45720" rIns="91440" bIns="45720">
            <a:spAutoFit/>
          </a:bodyPr>
          <a:lstStyle/>
          <a:p>
            <a:pPr algn="ctr"/>
            <a:r>
              <a:rPr lang="en-US" sz="2000" b="0" cap="none" spc="0" dirty="0" smtClean="0">
                <a:ln w="0"/>
                <a:solidFill>
                  <a:schemeClr val="tx1"/>
                </a:solidFill>
                <a:effectLst>
                  <a:outerShdw blurRad="38100" dist="19050" dir="2700000" algn="tl" rotWithShape="0">
                    <a:schemeClr val="dk1">
                      <a:alpha val="40000"/>
                    </a:schemeClr>
                  </a:outerShdw>
                </a:effectLst>
              </a:rPr>
              <a:t>Battle 1!</a:t>
            </a:r>
            <a:endParaRPr lang="en-US" sz="200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12" name="Content Placeholder 4"/>
          <p:cNvGraphicFramePr>
            <a:graphicFrameLocks/>
          </p:cNvGraphicFramePr>
          <p:nvPr>
            <p:extLst/>
          </p:nvPr>
        </p:nvGraphicFramePr>
        <p:xfrm>
          <a:off x="9063788" y="2460066"/>
          <a:ext cx="2988703" cy="4321913"/>
        </p:xfrm>
        <a:graphic>
          <a:graphicData uri="http://schemas.openxmlformats.org/drawingml/2006/table">
            <a:tbl>
              <a:tblPr firstRow="1" bandRow="1">
                <a:tableStyleId>{5940675A-B579-460E-94D1-54222C63F5DA}</a:tableStyleId>
              </a:tblPr>
              <a:tblGrid>
                <a:gridCol w="1483210"/>
                <a:gridCol w="1505493"/>
              </a:tblGrid>
              <a:tr h="275693">
                <a:tc>
                  <a:txBody>
                    <a:bodyPr/>
                    <a:lstStyle/>
                    <a:p>
                      <a:r>
                        <a:rPr lang="en-GB" sz="1100" dirty="0" smtClean="0"/>
                        <a:t>Significant because…</a:t>
                      </a:r>
                      <a:endParaRPr lang="en-GB" sz="1100" dirty="0"/>
                    </a:p>
                  </a:txBody>
                  <a:tcPr/>
                </a:tc>
                <a:tc>
                  <a:txBody>
                    <a:bodyPr/>
                    <a:lstStyle/>
                    <a:p>
                      <a:r>
                        <a:rPr lang="en-GB" sz="1100" dirty="0" smtClean="0"/>
                        <a:t>However…</a:t>
                      </a:r>
                      <a:endParaRPr lang="en-GB" sz="1100" dirty="0"/>
                    </a:p>
                  </a:txBody>
                  <a:tcPr/>
                </a:tc>
              </a:tr>
              <a:tr h="810862">
                <a:tc>
                  <a:txBody>
                    <a:bodyPr/>
                    <a:lstStyle/>
                    <a:p>
                      <a:r>
                        <a:rPr lang="en-GB" sz="1050" dirty="0" err="1" smtClean="0"/>
                        <a:t>Hardrada</a:t>
                      </a:r>
                      <a:r>
                        <a:rPr lang="en-GB" sz="1050" dirty="0" smtClean="0"/>
                        <a:t> and </a:t>
                      </a:r>
                      <a:r>
                        <a:rPr lang="en-GB" sz="1050" dirty="0" err="1" smtClean="0"/>
                        <a:t>Tostig’s</a:t>
                      </a:r>
                      <a:r>
                        <a:rPr lang="en-GB" sz="1050" dirty="0" smtClean="0"/>
                        <a:t> invasion meant that Harold was not in place to prevent William’s invasion.</a:t>
                      </a:r>
                      <a:endParaRPr lang="en-GB" sz="1050" dirty="0"/>
                    </a:p>
                  </a:txBody>
                  <a:tcPr/>
                </a:tc>
                <a:tc>
                  <a:txBody>
                    <a:bodyPr/>
                    <a:lstStyle/>
                    <a:p>
                      <a:r>
                        <a:rPr lang="en-GB" sz="1050" dirty="0" smtClean="0"/>
                        <a:t>Harold had already sent the peasant soldiers (</a:t>
                      </a:r>
                      <a:r>
                        <a:rPr lang="en-GB" sz="1050" dirty="0" err="1" smtClean="0"/>
                        <a:t>fyrd</a:t>
                      </a:r>
                      <a:r>
                        <a:rPr lang="en-GB" sz="1050" dirty="0" smtClean="0"/>
                        <a:t>) home.</a:t>
                      </a:r>
                      <a:endParaRPr lang="en-GB" sz="1050" dirty="0"/>
                    </a:p>
                  </a:txBody>
                  <a:tcPr/>
                </a:tc>
              </a:tr>
              <a:tr h="1167642">
                <a:tc>
                  <a:txBody>
                    <a:bodyPr/>
                    <a:lstStyle/>
                    <a:p>
                      <a:r>
                        <a:rPr lang="en-GB" sz="1050" dirty="0" smtClean="0"/>
                        <a:t>Edwin and </a:t>
                      </a:r>
                      <a:r>
                        <a:rPr lang="en-GB" sz="1050" dirty="0" err="1" smtClean="0"/>
                        <a:t>Morcar</a:t>
                      </a:r>
                      <a:r>
                        <a:rPr lang="en-GB" sz="1050" dirty="0" smtClean="0"/>
                        <a:t> made errors</a:t>
                      </a:r>
                      <a:r>
                        <a:rPr lang="en-GB" sz="1050" baseline="0" dirty="0" smtClean="0"/>
                        <a:t> that meant the loss of thousands of men at </a:t>
                      </a:r>
                      <a:r>
                        <a:rPr lang="en-GB" sz="1050" baseline="0" dirty="0" err="1" smtClean="0"/>
                        <a:t>Fulford</a:t>
                      </a:r>
                      <a:r>
                        <a:rPr lang="en-GB" sz="1050" baseline="0" dirty="0" smtClean="0"/>
                        <a:t> Gate.</a:t>
                      </a:r>
                      <a:endParaRPr lang="en-GB" sz="1050" dirty="0"/>
                    </a:p>
                  </a:txBody>
                  <a:tcPr/>
                </a:tc>
                <a:tc>
                  <a:txBody>
                    <a:bodyPr/>
                    <a:lstStyle/>
                    <a:p>
                      <a:r>
                        <a:rPr lang="en-GB" sz="1050" dirty="0" smtClean="0"/>
                        <a:t>Harold was already on his way to support the northern army that suggests he did</a:t>
                      </a:r>
                      <a:r>
                        <a:rPr lang="en-GB" sz="1050" baseline="0" dirty="0" smtClean="0"/>
                        <a:t> not think that Edwin and </a:t>
                      </a:r>
                      <a:r>
                        <a:rPr lang="en-GB" sz="1050" baseline="0" dirty="0" err="1" smtClean="0"/>
                        <a:t>Morcar</a:t>
                      </a:r>
                      <a:r>
                        <a:rPr lang="en-GB" sz="1050" baseline="0" dirty="0" smtClean="0"/>
                        <a:t> could defeat the Vikings.</a:t>
                      </a:r>
                      <a:endParaRPr lang="en-GB" sz="1050" dirty="0"/>
                    </a:p>
                  </a:txBody>
                  <a:tcPr/>
                </a:tc>
              </a:tr>
              <a:tr h="810862">
                <a:tc>
                  <a:txBody>
                    <a:bodyPr/>
                    <a:lstStyle/>
                    <a:p>
                      <a:r>
                        <a:rPr lang="en-GB" sz="1050" dirty="0" smtClean="0"/>
                        <a:t>Edwin and </a:t>
                      </a:r>
                      <a:r>
                        <a:rPr lang="en-GB" sz="1050" dirty="0" err="1" smtClean="0"/>
                        <a:t>Morcar</a:t>
                      </a:r>
                      <a:r>
                        <a:rPr lang="en-GB" sz="1050" dirty="0" smtClean="0"/>
                        <a:t> survived </a:t>
                      </a:r>
                      <a:r>
                        <a:rPr lang="en-GB" sz="1050" dirty="0" err="1" smtClean="0"/>
                        <a:t>Fulford</a:t>
                      </a:r>
                      <a:r>
                        <a:rPr lang="en-GB" sz="1050" dirty="0" smtClean="0"/>
                        <a:t> Gate, but they were unable or did not want to fight in further battles.</a:t>
                      </a:r>
                      <a:endParaRPr lang="en-GB" sz="1050" dirty="0"/>
                    </a:p>
                  </a:txBody>
                  <a:tcPr/>
                </a:tc>
                <a:tc>
                  <a:txBody>
                    <a:bodyPr/>
                    <a:lstStyle/>
                    <a:p>
                      <a:r>
                        <a:rPr lang="en-GB" sz="1050" dirty="0" smtClean="0"/>
                        <a:t>There is limited evidence to support this from the next battle.</a:t>
                      </a:r>
                    </a:p>
                  </a:txBody>
                  <a:tcPr/>
                </a:tc>
              </a:tr>
              <a:tr h="989252">
                <a:tc>
                  <a:txBody>
                    <a:bodyPr/>
                    <a:lstStyle/>
                    <a:p>
                      <a:r>
                        <a:rPr lang="en-GB" sz="1050" dirty="0" smtClean="0"/>
                        <a:t>Harold’s success at taking the Vikings by surprise might have made him overconfident.</a:t>
                      </a:r>
                      <a:endParaRPr lang="en-GB" sz="1050" dirty="0"/>
                    </a:p>
                  </a:txBody>
                  <a:tcPr/>
                </a:tc>
                <a:tc>
                  <a:txBody>
                    <a:bodyPr/>
                    <a:lstStyle/>
                    <a:p>
                      <a:r>
                        <a:rPr lang="en-GB" sz="1050" dirty="0" smtClean="0"/>
                        <a:t>Harold had already planned for a further invasion in the south, he also needed the success in the north to remain King.</a:t>
                      </a:r>
                      <a:endParaRPr lang="en-GB" sz="1050" dirty="0"/>
                    </a:p>
                  </a:txBody>
                  <a:tcPr/>
                </a:tc>
              </a:tr>
            </a:tbl>
          </a:graphicData>
        </a:graphic>
      </p:graphicFrame>
      <p:sp>
        <p:nvSpPr>
          <p:cNvPr id="11" name="Rectangle 10"/>
          <p:cNvSpPr/>
          <p:nvPr/>
        </p:nvSpPr>
        <p:spPr>
          <a:xfrm>
            <a:off x="8554552" y="2110389"/>
            <a:ext cx="3076038" cy="369332"/>
          </a:xfrm>
          <a:prstGeom prst="rect">
            <a:avLst/>
          </a:prstGeom>
          <a:noFill/>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Were the battles significant? </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13" name="AutoShape 4" descr="Image result for Battle cross swor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0" name="Picture 6" descr="Image result for Battle cross sword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604"/>
          <a:stretch/>
        </p:blipFill>
        <p:spPr bwMode="auto">
          <a:xfrm>
            <a:off x="11566608" y="2079391"/>
            <a:ext cx="389572" cy="584094"/>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p:cNvSpPr txBox="1">
            <a:spLocks/>
          </p:cNvSpPr>
          <p:nvPr/>
        </p:nvSpPr>
        <p:spPr>
          <a:xfrm>
            <a:off x="3556227" y="2643548"/>
            <a:ext cx="5411249" cy="413843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100" dirty="0" smtClean="0"/>
              <a:t>The loss at </a:t>
            </a:r>
            <a:r>
              <a:rPr lang="en-GB" sz="1100" dirty="0" err="1" smtClean="0"/>
              <a:t>Fulford</a:t>
            </a:r>
            <a:r>
              <a:rPr lang="en-GB" sz="1100" dirty="0" smtClean="0"/>
              <a:t> meant that King Harold had to move quickly to deal with the Viking invasion. Harold had already disbanded the Sothern army earlier in the month, so he moved north with his private army and gathered forces as he went.  The journey of 306km was covered in 4 days, and King Harold reached </a:t>
            </a:r>
            <a:r>
              <a:rPr lang="en-GB" sz="1100" dirty="0" err="1" smtClean="0"/>
              <a:t>Tadcaster</a:t>
            </a:r>
            <a:r>
              <a:rPr lang="en-GB" sz="1100" dirty="0" smtClean="0"/>
              <a:t>, a town on the outskirts of York, on 24</a:t>
            </a:r>
            <a:r>
              <a:rPr lang="en-GB" sz="1100" baseline="30000" dirty="0" smtClean="0"/>
              <a:t>th</a:t>
            </a:r>
            <a:r>
              <a:rPr lang="en-GB" sz="1100" dirty="0" smtClean="0"/>
              <a:t> September.  He waited overnight with his troops and on 25</a:t>
            </a:r>
            <a:r>
              <a:rPr lang="en-GB" sz="1100" baseline="30000" dirty="0" smtClean="0"/>
              <a:t>th</a:t>
            </a:r>
            <a:r>
              <a:rPr lang="en-GB" sz="1100" dirty="0" smtClean="0"/>
              <a:t> September he entered York and came upon the Viking troops at Stamford Bridge. The Anglo-Saxons had the advantage that the Vikings were not expecting King Harold to reach York so quickly. </a:t>
            </a:r>
          </a:p>
          <a:p>
            <a:pPr marL="342900" indent="-342900" algn="l">
              <a:buFont typeface="Wingdings" panose="05000000000000000000" pitchFamily="2" charset="2"/>
              <a:buChar char="Ø"/>
            </a:pPr>
            <a:r>
              <a:rPr lang="en-GB" sz="1100" dirty="0" smtClean="0"/>
              <a:t>25</a:t>
            </a:r>
            <a:r>
              <a:rPr lang="en-GB" sz="1100" baseline="30000" dirty="0" smtClean="0"/>
              <a:t>th</a:t>
            </a:r>
            <a:r>
              <a:rPr lang="en-GB" sz="1100" dirty="0" smtClean="0"/>
              <a:t> September 1066</a:t>
            </a:r>
          </a:p>
          <a:p>
            <a:pPr marL="342900" indent="-342900" algn="l">
              <a:buFont typeface="Wingdings" panose="05000000000000000000" pitchFamily="2" charset="2"/>
              <a:buChar char="Ø"/>
            </a:pPr>
            <a:r>
              <a:rPr lang="en-GB" sz="1100" dirty="0" smtClean="0"/>
              <a:t>Stamford Bridge, near York</a:t>
            </a:r>
          </a:p>
          <a:p>
            <a:pPr marL="342900" indent="-342900" algn="l">
              <a:buFont typeface="Wingdings" panose="05000000000000000000" pitchFamily="2" charset="2"/>
              <a:buChar char="Ø"/>
            </a:pPr>
            <a:r>
              <a:rPr lang="en-GB" sz="1100" dirty="0" smtClean="0"/>
              <a:t>Invaders – </a:t>
            </a:r>
            <a:r>
              <a:rPr lang="en-GB" sz="1100" dirty="0" err="1" smtClean="0"/>
              <a:t>Hardrada</a:t>
            </a:r>
            <a:r>
              <a:rPr lang="en-GB" sz="1100" dirty="0" smtClean="0"/>
              <a:t>, King of Norway, </a:t>
            </a:r>
            <a:r>
              <a:rPr lang="en-GB" sz="1100" dirty="0" err="1" smtClean="0"/>
              <a:t>Tostig</a:t>
            </a:r>
            <a:r>
              <a:rPr lang="en-GB" sz="1100" dirty="0" smtClean="0"/>
              <a:t> (younger brother of King Harold) and Viking soldiers left from the Battle of </a:t>
            </a:r>
            <a:r>
              <a:rPr lang="en-GB" sz="1100" dirty="0" err="1" smtClean="0"/>
              <a:t>Fulford</a:t>
            </a:r>
            <a:r>
              <a:rPr lang="en-GB" sz="1100" dirty="0" smtClean="0"/>
              <a:t> Gate, </a:t>
            </a:r>
          </a:p>
          <a:p>
            <a:pPr marL="342900" indent="-342900" algn="l">
              <a:buFont typeface="Wingdings" panose="05000000000000000000" pitchFamily="2" charset="2"/>
              <a:buChar char="Ø"/>
            </a:pPr>
            <a:r>
              <a:rPr lang="en-GB" sz="1100" dirty="0" smtClean="0"/>
              <a:t>Defenders – Anglo – Saxons with the support of King Harold and his private army who had marched from the south to the north (190 miles in 4 days) to deal with the Viking invasion</a:t>
            </a:r>
          </a:p>
          <a:p>
            <a:pPr marL="342900" indent="-342900" algn="l">
              <a:buFont typeface="Wingdings" panose="05000000000000000000" pitchFamily="2" charset="2"/>
              <a:buChar char="Ø"/>
            </a:pPr>
            <a:r>
              <a:rPr lang="en-GB" sz="1100" dirty="0" smtClean="0"/>
              <a:t>Events: </a:t>
            </a:r>
            <a:r>
              <a:rPr lang="en-GB" sz="1100" dirty="0" err="1" smtClean="0"/>
              <a:t>Hardrada</a:t>
            </a:r>
            <a:r>
              <a:rPr lang="en-GB" sz="1100" dirty="0" smtClean="0"/>
              <a:t> was not expecting Harold so soon. His army was split on both sides of the river Derwent and more were not wearing armour. </a:t>
            </a:r>
          </a:p>
          <a:p>
            <a:pPr marL="342900" indent="-342900" algn="l">
              <a:buFont typeface="Wingdings" panose="05000000000000000000" pitchFamily="2" charset="2"/>
              <a:buChar char="Ø"/>
            </a:pPr>
            <a:r>
              <a:rPr lang="en-GB" sz="1100" dirty="0" smtClean="0"/>
              <a:t>Outcome – The Anglo – Saxons had the element of surprise, King Harold’s army, the Vikings did not defend the bridge properly, long and bloody battle, Harald </a:t>
            </a:r>
            <a:r>
              <a:rPr lang="en-GB" sz="1100" dirty="0" err="1" smtClean="0"/>
              <a:t>Hardrada</a:t>
            </a:r>
            <a:r>
              <a:rPr lang="en-GB" sz="1100" dirty="0" smtClean="0"/>
              <a:t> and </a:t>
            </a:r>
            <a:r>
              <a:rPr lang="en-GB" sz="1100" dirty="0" err="1" smtClean="0"/>
              <a:t>Tostig</a:t>
            </a:r>
            <a:r>
              <a:rPr lang="en-GB" sz="1100" dirty="0" smtClean="0"/>
              <a:t> were killed, King Harold victory</a:t>
            </a:r>
          </a:p>
          <a:p>
            <a:pPr marL="342900" indent="-342900" algn="l">
              <a:buFont typeface="Wingdings" panose="05000000000000000000" pitchFamily="2" charset="2"/>
              <a:buChar char="Ø"/>
            </a:pPr>
            <a:r>
              <a:rPr lang="en-GB" sz="1100" dirty="0" smtClean="0"/>
              <a:t>According to sources only 24 of </a:t>
            </a:r>
            <a:r>
              <a:rPr lang="en-GB" sz="1100" dirty="0" err="1" smtClean="0"/>
              <a:t>Hardrada’s</a:t>
            </a:r>
            <a:r>
              <a:rPr lang="en-GB" sz="1100" dirty="0" smtClean="0"/>
              <a:t> 300 ships were needed to return the survivors to Norway. </a:t>
            </a:r>
            <a:endParaRPr lang="en-GB" sz="1100" dirty="0"/>
          </a:p>
        </p:txBody>
      </p:sp>
      <p:sp>
        <p:nvSpPr>
          <p:cNvPr id="14" name="Rectangle 13"/>
          <p:cNvSpPr/>
          <p:nvPr/>
        </p:nvSpPr>
        <p:spPr>
          <a:xfrm>
            <a:off x="4429448" y="2219410"/>
            <a:ext cx="3012941" cy="369332"/>
          </a:xfrm>
          <a:prstGeom prst="rect">
            <a:avLst/>
          </a:prstGeom>
        </p:spPr>
        <p:txBody>
          <a:bodyPr wrap="none">
            <a:spAutoFit/>
          </a:bodyPr>
          <a:lstStyle/>
          <a:p>
            <a:r>
              <a:rPr lang="en-GB" b="1" dirty="0"/>
              <a:t>The Battle of Stamford Bridge</a:t>
            </a:r>
          </a:p>
        </p:txBody>
      </p:sp>
      <p:pic>
        <p:nvPicPr>
          <p:cNvPr id="1032" name="Picture 8" descr="Image result for Battle of Stamford Brid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0005" y="2080913"/>
            <a:ext cx="1348193" cy="589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33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anim calcmode="lin" valueType="num">
                                      <p:cBhvr>
                                        <p:cTn id="8" dur="1000" fill="hold"/>
                                        <p:tgtEl>
                                          <p:spTgt spid="7">
                                            <p:bg/>
                                          </p:spTgt>
                                        </p:tgtEl>
                                        <p:attrNameLst>
                                          <p:attrName>ppt_x</p:attrName>
                                        </p:attrNameLst>
                                      </p:cBhvr>
                                      <p:tavLst>
                                        <p:tav tm="0">
                                          <p:val>
                                            <p:strVal val="#ppt_x"/>
                                          </p:val>
                                        </p:tav>
                                        <p:tav tm="100000">
                                          <p:val>
                                            <p:strVal val="#ppt_x"/>
                                          </p:val>
                                        </p:tav>
                                      </p:tavLst>
                                    </p:anim>
                                    <p:anim calcmode="lin" valueType="num">
                                      <p:cBhvr>
                                        <p:cTn id="9" dur="1000" fill="hold"/>
                                        <p:tgtEl>
                                          <p:spTgt spid="7">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1000"/>
                                        <p:tgtEl>
                                          <p:spTgt spid="7">
                                            <p:txEl>
                                              <p:pRg st="3" end="3"/>
                                            </p:txEl>
                                          </p:spTgt>
                                        </p:tgtEl>
                                      </p:cBhvr>
                                    </p:animEffect>
                                    <p:anim calcmode="lin" valueType="num">
                                      <p:cBhvr>
                                        <p:cTn id="3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1000"/>
                                        <p:tgtEl>
                                          <p:spTgt spid="7">
                                            <p:txEl>
                                              <p:pRg st="4" end="4"/>
                                            </p:txEl>
                                          </p:spTgt>
                                        </p:tgtEl>
                                      </p:cBhvr>
                                    </p:animEffect>
                                    <p:anim calcmode="lin" valueType="num">
                                      <p:cBhvr>
                                        <p:cTn id="4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Effect transition="in" filter="fade">
                                      <p:cBhvr>
                                        <p:cTn id="49" dur="1000"/>
                                        <p:tgtEl>
                                          <p:spTgt spid="7">
                                            <p:txEl>
                                              <p:pRg st="5" end="5"/>
                                            </p:txEl>
                                          </p:spTgt>
                                        </p:tgtEl>
                                      </p:cBhvr>
                                    </p:animEffect>
                                    <p:anim calcmode="lin" valueType="num">
                                      <p:cBhvr>
                                        <p:cTn id="50"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xEl>
                                              <p:pRg st="6" end="6"/>
                                            </p:txEl>
                                          </p:spTgt>
                                        </p:tgtEl>
                                        <p:attrNameLst>
                                          <p:attrName>style.visibility</p:attrName>
                                        </p:attrNameLst>
                                      </p:cBhvr>
                                      <p:to>
                                        <p:strVal val="visible"/>
                                      </p:to>
                                    </p:set>
                                    <p:animEffect transition="in" filter="fade">
                                      <p:cBhvr>
                                        <p:cTn id="56" dur="1000"/>
                                        <p:tgtEl>
                                          <p:spTgt spid="7">
                                            <p:txEl>
                                              <p:pRg st="6" end="6"/>
                                            </p:txEl>
                                          </p:spTgt>
                                        </p:tgtEl>
                                      </p:cBhvr>
                                    </p:animEffect>
                                    <p:anim calcmode="lin" valueType="num">
                                      <p:cBhvr>
                                        <p:cTn id="57"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4497" y="82154"/>
            <a:ext cx="4049482" cy="2982210"/>
          </a:xfrm>
          <a:prstGeom prst="rect">
            <a:avLst/>
          </a:prstGeom>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882" t="26471" r="30735" b="53765"/>
          <a:stretch/>
        </p:blipFill>
        <p:spPr bwMode="auto">
          <a:xfrm>
            <a:off x="4133979" y="1078375"/>
            <a:ext cx="6439036" cy="105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ular Callout 4"/>
          <p:cNvSpPr/>
          <p:nvPr/>
        </p:nvSpPr>
        <p:spPr>
          <a:xfrm>
            <a:off x="10573015" y="1078373"/>
            <a:ext cx="1479477" cy="987481"/>
          </a:xfrm>
          <a:prstGeom prst="wedgeRoundRectCallout">
            <a:avLst>
              <a:gd name="adj1" fmla="val -47967"/>
              <a:gd name="adj2" fmla="val 6077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smtClean="0"/>
              <a:t>Key Words: </a:t>
            </a:r>
          </a:p>
          <a:p>
            <a:pPr marL="171450" indent="-171450">
              <a:buFont typeface="Arial" panose="020B0604020202020204" pitchFamily="34" charset="0"/>
              <a:buChar char="•"/>
            </a:pPr>
            <a:r>
              <a:rPr lang="en-GB" sz="900" dirty="0" smtClean="0"/>
              <a:t>Coronation</a:t>
            </a:r>
          </a:p>
          <a:p>
            <a:pPr marL="171450" indent="-171450">
              <a:buFont typeface="Arial" panose="020B0604020202020204" pitchFamily="34" charset="0"/>
              <a:buChar char="•"/>
            </a:pPr>
            <a:r>
              <a:rPr lang="en-GB" sz="900" dirty="0" smtClean="0"/>
              <a:t>Holy War</a:t>
            </a:r>
          </a:p>
          <a:p>
            <a:pPr marL="171450" indent="-171450">
              <a:buFont typeface="Arial" panose="020B0604020202020204" pitchFamily="34" charset="0"/>
              <a:buChar char="•"/>
            </a:pPr>
            <a:r>
              <a:rPr lang="en-GB" sz="900" dirty="0" smtClean="0"/>
              <a:t>Mobilise</a:t>
            </a:r>
          </a:p>
          <a:p>
            <a:pPr marL="171450" indent="-171450">
              <a:buFont typeface="Arial" panose="020B0604020202020204" pitchFamily="34" charset="0"/>
              <a:buChar char="•"/>
            </a:pPr>
            <a:r>
              <a:rPr lang="en-GB" sz="900" dirty="0" smtClean="0"/>
              <a:t>Papal Banner</a:t>
            </a:r>
          </a:p>
        </p:txBody>
      </p:sp>
      <p:pic>
        <p:nvPicPr>
          <p:cNvPr id="6" name="Picture 2" descr="Image result for Image of a ke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305" b="25700"/>
          <a:stretch/>
        </p:blipFill>
        <p:spPr bwMode="auto">
          <a:xfrm rot="16200000" flipV="1">
            <a:off x="11621202" y="1406238"/>
            <a:ext cx="530831" cy="33174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ctrTitle"/>
          </p:nvPr>
        </p:nvSpPr>
        <p:spPr>
          <a:xfrm>
            <a:off x="1429015" y="-1979186"/>
            <a:ext cx="9144000" cy="2387600"/>
          </a:xfrm>
        </p:spPr>
        <p:txBody>
          <a:bodyPr>
            <a:normAutofit/>
          </a:bodyPr>
          <a:lstStyle/>
          <a:p>
            <a:r>
              <a:rPr lang="en-GB" sz="2400" b="1" dirty="0" smtClean="0"/>
              <a:t>William’s preparation for invasion</a:t>
            </a:r>
            <a:endParaRPr lang="en-GB" sz="2400" b="1" dirty="0"/>
          </a:p>
        </p:txBody>
      </p:sp>
      <p:sp>
        <p:nvSpPr>
          <p:cNvPr id="7" name="Rounded Rectangle 6"/>
          <p:cNvSpPr/>
          <p:nvPr/>
        </p:nvSpPr>
        <p:spPr>
          <a:xfrm>
            <a:off x="9521333" y="118552"/>
            <a:ext cx="2531159" cy="798667"/>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1050" b="1" dirty="0" smtClean="0"/>
              <a:t>What do I need to know: </a:t>
            </a:r>
          </a:p>
          <a:p>
            <a:pPr marL="171450" indent="-171450">
              <a:buFont typeface="Wingdings" panose="05000000000000000000" pitchFamily="2" charset="2"/>
              <a:buChar char="Ø"/>
            </a:pPr>
            <a:r>
              <a:rPr lang="en-GB" sz="1050" b="1" dirty="0"/>
              <a:t> </a:t>
            </a:r>
            <a:r>
              <a:rPr lang="en-GB" sz="1050" b="1" dirty="0" smtClean="0"/>
              <a:t>William’s preparations for the invasion</a:t>
            </a:r>
          </a:p>
          <a:p>
            <a:pPr marL="171450" indent="-171450">
              <a:buFont typeface="Wingdings" panose="05000000000000000000" pitchFamily="2" charset="2"/>
              <a:buChar char="Ø"/>
            </a:pPr>
            <a:r>
              <a:rPr lang="en-GB" sz="1050" b="1" dirty="0" smtClean="0"/>
              <a:t>The strengths of his invasion plan</a:t>
            </a:r>
          </a:p>
          <a:p>
            <a:pPr marL="171450" indent="-171450">
              <a:buFont typeface="Wingdings" panose="05000000000000000000" pitchFamily="2" charset="2"/>
              <a:buChar char="Ø"/>
            </a:pPr>
            <a:r>
              <a:rPr lang="en-GB" sz="1050" b="1" dirty="0" smtClean="0"/>
              <a:t>Where he landed. </a:t>
            </a:r>
          </a:p>
        </p:txBody>
      </p:sp>
      <p:sp>
        <p:nvSpPr>
          <p:cNvPr id="2" name="Horizontal Scroll 1"/>
          <p:cNvSpPr/>
          <p:nvPr/>
        </p:nvSpPr>
        <p:spPr>
          <a:xfrm>
            <a:off x="4076135" y="247260"/>
            <a:ext cx="5365948" cy="831113"/>
          </a:xfrm>
          <a:prstGeom prst="horizontalScroll">
            <a:avLst/>
          </a:prstGeom>
        </p:spPr>
        <p:style>
          <a:lnRef idx="2">
            <a:schemeClr val="dk1"/>
          </a:lnRef>
          <a:fillRef idx="1">
            <a:schemeClr val="lt1"/>
          </a:fillRef>
          <a:effectRef idx="0">
            <a:schemeClr val="dk1"/>
          </a:effectRef>
          <a:fontRef idx="minor">
            <a:schemeClr val="dk1"/>
          </a:fontRef>
        </p:style>
        <p:txBody>
          <a:bodyPr rtlCol="0" anchor="ctr"/>
          <a:lstStyle/>
          <a:p>
            <a:r>
              <a:rPr lang="en-GB" sz="1200" dirty="0" smtClean="0"/>
              <a:t>When King Edward the Confessor died on 5</a:t>
            </a:r>
            <a:r>
              <a:rPr lang="en-GB" sz="1200" baseline="30000" dirty="0" smtClean="0"/>
              <a:t>th</a:t>
            </a:r>
            <a:r>
              <a:rPr lang="en-GB" sz="1200" dirty="0" smtClean="0"/>
              <a:t> January 1066, Harold Godwinson was crowned King of England the very next day.  However the Duke of Normandy expected the throne to pass to him. </a:t>
            </a:r>
            <a:endParaRPr lang="en-GB" sz="1200" dirty="0"/>
          </a:p>
        </p:txBody>
      </p:sp>
      <p:pic>
        <p:nvPicPr>
          <p:cNvPr id="4" name="Picture 3"/>
          <p:cNvPicPr>
            <a:picLocks noChangeAspect="1"/>
          </p:cNvPicPr>
          <p:nvPr/>
        </p:nvPicPr>
        <p:blipFill rotWithShape="1">
          <a:blip r:embed="rId5"/>
          <a:srcRect l="15886" t="9114" r="15154" b="2865"/>
          <a:stretch/>
        </p:blipFill>
        <p:spPr>
          <a:xfrm>
            <a:off x="9035716" y="2227008"/>
            <a:ext cx="2988119" cy="3139350"/>
          </a:xfrm>
          <a:prstGeom prst="rect">
            <a:avLst/>
          </a:prstGeom>
        </p:spPr>
      </p:pic>
      <p:pic>
        <p:nvPicPr>
          <p:cNvPr id="1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5625" t="19588" r="25000" b="39840"/>
          <a:stretch/>
        </p:blipFill>
        <p:spPr bwMode="auto">
          <a:xfrm>
            <a:off x="84497" y="2903210"/>
            <a:ext cx="5052904" cy="3821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rotWithShape="1">
          <a:blip r:embed="rId7"/>
          <a:srcRect l="18961" t="45313" r="27012" b="19531"/>
          <a:stretch/>
        </p:blipFill>
        <p:spPr>
          <a:xfrm>
            <a:off x="5108479" y="2211440"/>
            <a:ext cx="3927237" cy="3082455"/>
          </a:xfrm>
          <a:prstGeom prst="rect">
            <a:avLst/>
          </a:prstGeom>
        </p:spPr>
      </p:pic>
      <p:sp>
        <p:nvSpPr>
          <p:cNvPr id="13" name="Horizontal Scroll 12"/>
          <p:cNvSpPr/>
          <p:nvPr/>
        </p:nvSpPr>
        <p:spPr>
          <a:xfrm>
            <a:off x="5108480" y="5366358"/>
            <a:ext cx="6944012" cy="1491642"/>
          </a:xfrm>
          <a:prstGeom prst="horizontalScroll">
            <a:avLst/>
          </a:prstGeom>
        </p:spPr>
        <p:style>
          <a:lnRef idx="2">
            <a:schemeClr val="dk1"/>
          </a:lnRef>
          <a:fillRef idx="1">
            <a:schemeClr val="lt1"/>
          </a:fillRef>
          <a:effectRef idx="0">
            <a:schemeClr val="dk1"/>
          </a:effectRef>
          <a:fontRef idx="minor">
            <a:schemeClr val="dk1"/>
          </a:fontRef>
        </p:style>
        <p:txBody>
          <a:bodyPr rtlCol="0" anchor="ctr"/>
          <a:lstStyle/>
          <a:p>
            <a:r>
              <a:rPr lang="en-GB" sz="1100" b="1" dirty="0" smtClean="0"/>
              <a:t>Landing in England!</a:t>
            </a:r>
          </a:p>
          <a:p>
            <a:r>
              <a:rPr lang="en-GB" sz="1100" dirty="0" smtClean="0"/>
              <a:t>The wind had been blowing the wrong direction at the River Dives and this led to the relocation of the Norman fleet. William eventually landed at Pevensey on 28</a:t>
            </a:r>
            <a:r>
              <a:rPr lang="en-GB" sz="1100" baseline="30000" dirty="0" smtClean="0"/>
              <a:t>th</a:t>
            </a:r>
            <a:r>
              <a:rPr lang="en-GB" sz="1100" dirty="0" smtClean="0"/>
              <a:t> September 1066. During the summer months Harold had waited in the south with an army but when William didn’t come, many of the English soldiers were allowed to return home.  Harold himself had travelled North to face Harada. On arrival William’s troops immediately stating building wooden castles structures and could defend their landing spot. </a:t>
            </a:r>
            <a:endParaRPr lang="en-GB" sz="1100" dirty="0"/>
          </a:p>
        </p:txBody>
      </p:sp>
    </p:spTree>
    <p:extLst>
      <p:ext uri="{BB962C8B-B14F-4D97-AF65-F5344CB8AC3E}">
        <p14:creationId xmlns:p14="http://schemas.microsoft.com/office/powerpoint/2010/main" val="2647575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10702344" y="1021623"/>
            <a:ext cx="1350148" cy="1257938"/>
          </a:xfrm>
          <a:prstGeom prst="wedgeRoundRectCallout">
            <a:avLst>
              <a:gd name="adj1" fmla="val -47967"/>
              <a:gd name="adj2" fmla="val 6077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smtClean="0"/>
              <a:t>Key Words:</a:t>
            </a:r>
          </a:p>
          <a:p>
            <a:pPr marL="171450" indent="-171450">
              <a:buFont typeface="Arial" panose="020B0604020202020204" pitchFamily="34" charset="0"/>
              <a:buChar char="•"/>
            </a:pPr>
            <a:r>
              <a:rPr lang="en-GB" sz="1100" b="1" dirty="0" err="1" smtClean="0"/>
              <a:t>Conroi</a:t>
            </a:r>
            <a:endParaRPr lang="en-GB" sz="1100" b="1" dirty="0" smtClean="0"/>
          </a:p>
          <a:p>
            <a:pPr marL="171450" indent="-171450">
              <a:buFont typeface="Arial" panose="020B0604020202020204" pitchFamily="34" charset="0"/>
              <a:buChar char="•"/>
            </a:pPr>
            <a:r>
              <a:rPr lang="en-GB" sz="1100" b="1" dirty="0" smtClean="0"/>
              <a:t>desertion</a:t>
            </a:r>
          </a:p>
          <a:p>
            <a:pPr marL="171450" indent="-171450">
              <a:buFont typeface="Arial" panose="020B0604020202020204" pitchFamily="34" charset="0"/>
              <a:buChar char="•"/>
            </a:pPr>
            <a:r>
              <a:rPr lang="en-GB" sz="1100" b="1" dirty="0" smtClean="0"/>
              <a:t>Demoralised</a:t>
            </a:r>
          </a:p>
          <a:p>
            <a:pPr marL="171450" indent="-171450">
              <a:buFont typeface="Arial" panose="020B0604020202020204" pitchFamily="34" charset="0"/>
              <a:buChar char="•"/>
            </a:pPr>
            <a:r>
              <a:rPr lang="en-GB" sz="1100" b="1" dirty="0" smtClean="0"/>
              <a:t>Feigned retreat</a:t>
            </a:r>
          </a:p>
          <a:p>
            <a:pPr marL="171450" indent="-171450">
              <a:buFont typeface="Arial" panose="020B0604020202020204" pitchFamily="34" charset="0"/>
              <a:buChar char="•"/>
            </a:pPr>
            <a:r>
              <a:rPr lang="en-GB" sz="1100" b="1" dirty="0" err="1" smtClean="0"/>
              <a:t>gonfanon</a:t>
            </a:r>
            <a:endParaRPr lang="en-GB" sz="1100" b="1" dirty="0" smtClean="0"/>
          </a:p>
          <a:p>
            <a:pPr marL="171450" indent="-171450">
              <a:buFont typeface="Arial" panose="020B0604020202020204" pitchFamily="34" charset="0"/>
              <a:buChar char="•"/>
            </a:pPr>
            <a:r>
              <a:rPr lang="en-GB" sz="1100" b="1" dirty="0" smtClean="0"/>
              <a:t>Senlac Hill </a:t>
            </a:r>
          </a:p>
        </p:txBody>
      </p:sp>
      <p:pic>
        <p:nvPicPr>
          <p:cNvPr id="6" name="Picture 2" descr="Image result for Image of a ke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305" b="25700"/>
          <a:stretch/>
        </p:blipFill>
        <p:spPr bwMode="auto">
          <a:xfrm rot="16200000" flipV="1">
            <a:off x="11630687" y="1735919"/>
            <a:ext cx="367598" cy="19694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ctrTitle"/>
          </p:nvPr>
        </p:nvSpPr>
        <p:spPr>
          <a:xfrm>
            <a:off x="2045946" y="-2021359"/>
            <a:ext cx="9144000" cy="2387600"/>
          </a:xfrm>
        </p:spPr>
        <p:txBody>
          <a:bodyPr>
            <a:normAutofit/>
          </a:bodyPr>
          <a:lstStyle/>
          <a:p>
            <a:r>
              <a:rPr lang="en-GB" sz="2400" b="1" dirty="0" smtClean="0"/>
              <a:t>The Battle of Hastings: Tactics</a:t>
            </a:r>
            <a:endParaRPr lang="en-GB" sz="2400" b="1" dirty="0"/>
          </a:p>
        </p:txBody>
      </p:sp>
      <p:sp>
        <p:nvSpPr>
          <p:cNvPr id="7" name="Rounded Rectangle 6"/>
          <p:cNvSpPr/>
          <p:nvPr/>
        </p:nvSpPr>
        <p:spPr>
          <a:xfrm>
            <a:off x="9521333" y="118552"/>
            <a:ext cx="2531159" cy="798667"/>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GB" sz="1050" b="1" dirty="0" smtClean="0"/>
              <a:t>What do I need to know: </a:t>
            </a:r>
          </a:p>
          <a:p>
            <a:pPr marL="171450" indent="-171450">
              <a:buFont typeface="Wingdings" panose="05000000000000000000" pitchFamily="2" charset="2"/>
              <a:buChar char="Ø"/>
            </a:pPr>
            <a:r>
              <a:rPr lang="en-GB" sz="1050" b="1" dirty="0" smtClean="0"/>
              <a:t>The events and outcomes of the Battle. </a:t>
            </a:r>
          </a:p>
          <a:p>
            <a:pPr marL="171450" indent="-171450">
              <a:buFont typeface="Wingdings" panose="05000000000000000000" pitchFamily="2" charset="2"/>
              <a:buChar char="Ø"/>
            </a:pPr>
            <a:r>
              <a:rPr lang="en-GB" sz="1050" b="1" dirty="0" smtClean="0"/>
              <a:t>The strategy and luck on both sides</a:t>
            </a:r>
          </a:p>
          <a:p>
            <a:pPr marL="171450" indent="-171450">
              <a:buFont typeface="Wingdings" panose="05000000000000000000" pitchFamily="2" charset="2"/>
              <a:buChar char="Ø"/>
            </a:pPr>
            <a:r>
              <a:rPr lang="en-GB" sz="1050" b="1" dirty="0" smtClean="0"/>
              <a:t>The location of the Battle. </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213" t="28941" r="31066" b="12294"/>
          <a:stretch/>
        </p:blipFill>
        <p:spPr bwMode="auto">
          <a:xfrm>
            <a:off x="132717" y="187907"/>
            <a:ext cx="4477919" cy="4456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78256" y="-66114"/>
            <a:ext cx="2621230" cy="307777"/>
          </a:xfrm>
          <a:prstGeom prst="rect">
            <a:avLst/>
          </a:prstGeom>
        </p:spPr>
        <p:txBody>
          <a:bodyPr wrap="none">
            <a:spAutoFit/>
          </a:bodyPr>
          <a:lstStyle/>
          <a:p>
            <a:r>
              <a:rPr lang="en-GB" sz="1400" b="1" dirty="0"/>
              <a:t>Who was more prepared to win?</a:t>
            </a:r>
          </a:p>
        </p:txBody>
      </p:sp>
      <p:sp>
        <p:nvSpPr>
          <p:cNvPr id="3" name="Rectangle 2"/>
          <p:cNvSpPr/>
          <p:nvPr/>
        </p:nvSpPr>
        <p:spPr>
          <a:xfrm>
            <a:off x="9388698" y="2540931"/>
            <a:ext cx="2670759" cy="42081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100" b="1" dirty="0" smtClean="0"/>
              <a:t>To Summarise!</a:t>
            </a:r>
            <a:endParaRPr lang="en-GB" sz="1100" b="1" dirty="0"/>
          </a:p>
          <a:p>
            <a:pPr marL="285750" indent="-285750">
              <a:buFont typeface="Wingdings" panose="05000000000000000000" pitchFamily="2" charset="2"/>
              <a:buChar char="§"/>
            </a:pPr>
            <a:r>
              <a:rPr lang="en-GB" sz="1100" dirty="0" smtClean="0"/>
              <a:t>Both </a:t>
            </a:r>
            <a:r>
              <a:rPr lang="en-GB" sz="1100" dirty="0"/>
              <a:t>William and Harold made extensive preparations for war and both assembled large armies and navies. </a:t>
            </a:r>
          </a:p>
          <a:p>
            <a:pPr marL="285750" indent="-285750">
              <a:buFont typeface="Wingdings" panose="05000000000000000000" pitchFamily="2" charset="2"/>
              <a:buChar char="§"/>
            </a:pPr>
            <a:r>
              <a:rPr lang="en-GB" sz="1100" dirty="0"/>
              <a:t>The Battle of Stamford Bridge was a convincing victory for Harold but Harold’s army arrived at Hastings exhausted. </a:t>
            </a:r>
          </a:p>
          <a:p>
            <a:pPr marL="285750" indent="-285750">
              <a:buFont typeface="Wingdings" panose="05000000000000000000" pitchFamily="2" charset="2"/>
              <a:buChar char="§"/>
            </a:pPr>
            <a:r>
              <a:rPr lang="en-GB" sz="1100" dirty="0"/>
              <a:t>The Battle of Hastings was a very closely fought encounter.</a:t>
            </a:r>
          </a:p>
          <a:p>
            <a:pPr marL="285750" indent="-285750">
              <a:buFont typeface="Wingdings" panose="05000000000000000000" pitchFamily="2" charset="2"/>
              <a:buChar char="§"/>
            </a:pPr>
            <a:r>
              <a:rPr lang="en-GB" sz="1100" dirty="0"/>
              <a:t>The Normans used archers and cavalry, while the English relied on foot soldiers and hand-to-hand fighting. </a:t>
            </a:r>
          </a:p>
          <a:p>
            <a:pPr marL="285750" indent="-285750">
              <a:buFont typeface="Wingdings" panose="05000000000000000000" pitchFamily="2" charset="2"/>
              <a:buChar char="§"/>
            </a:pPr>
            <a:r>
              <a:rPr lang="en-GB" sz="1100" dirty="0"/>
              <a:t>William won the Battle of Hastings due to a combination of superior tactics, better leadership, the flexibility and discipline of his troops as well as a little luck. </a:t>
            </a:r>
          </a:p>
          <a:p>
            <a:pPr marL="285750" indent="-285750">
              <a:buFont typeface="Wingdings" panose="05000000000000000000" pitchFamily="2" charset="2"/>
              <a:buChar char="§"/>
            </a:pPr>
            <a:r>
              <a:rPr lang="en-GB" sz="1100" dirty="0"/>
              <a:t>By winning the battle, William cleared the path to become King, but he had much more work to do to fully secure the English kingdom as his own. </a:t>
            </a:r>
          </a:p>
        </p:txBody>
      </p:sp>
      <p:pic>
        <p:nvPicPr>
          <p:cNvPr id="1026" name="Picture 2" descr="Image result for Battle of Hasting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4346" y="986810"/>
            <a:ext cx="1208464" cy="1484529"/>
          </a:xfrm>
          <a:prstGeom prst="rect">
            <a:avLst/>
          </a:prstGeom>
          <a:noFill/>
          <a:extLst>
            <a:ext uri="{909E8E84-426E-40DD-AFC4-6F175D3DCCD1}">
              <a14:hiddenFill xmlns:a14="http://schemas.microsoft.com/office/drawing/2010/main">
                <a:solidFill>
                  <a:srgbClr val="FFFFFF"/>
                </a:solidFill>
              </a14:hiddenFill>
            </a:ext>
          </a:extLst>
        </p:spPr>
      </p:pic>
      <p:sp>
        <p:nvSpPr>
          <p:cNvPr id="4" name="Horizontal Scroll 3"/>
          <p:cNvSpPr/>
          <p:nvPr/>
        </p:nvSpPr>
        <p:spPr>
          <a:xfrm>
            <a:off x="4706405" y="219941"/>
            <a:ext cx="4586523" cy="2140521"/>
          </a:xfrm>
          <a:prstGeom prst="horizontalScroll">
            <a:avLst>
              <a:gd name="adj" fmla="val 4565"/>
            </a:avLst>
          </a:prstGeom>
        </p:spPr>
        <p:style>
          <a:lnRef idx="2">
            <a:schemeClr val="dk1"/>
          </a:lnRef>
          <a:fillRef idx="1">
            <a:schemeClr val="lt1"/>
          </a:fillRef>
          <a:effectRef idx="0">
            <a:schemeClr val="dk1"/>
          </a:effectRef>
          <a:fontRef idx="minor">
            <a:schemeClr val="dk1"/>
          </a:fontRef>
        </p:style>
        <p:txBody>
          <a:bodyPr rtlCol="0" anchor="ctr"/>
          <a:lstStyle/>
          <a:p>
            <a:r>
              <a:rPr lang="en-GB" sz="1100" dirty="0" smtClean="0"/>
              <a:t>King Harold was in York, </a:t>
            </a:r>
            <a:r>
              <a:rPr lang="en-GB" sz="1100" dirty="0" err="1" smtClean="0"/>
              <a:t>recoving</a:t>
            </a:r>
            <a:r>
              <a:rPr lang="en-GB" sz="1100" dirty="0" smtClean="0"/>
              <a:t> from the Battle of Stamford Bridge, when he heard about William’s invasion fleet landing in Pevensey. Harold’s armies were exhausted from long marches and the battles with the Vikings. </a:t>
            </a:r>
            <a:endParaRPr lang="en-GB" sz="1100" dirty="0"/>
          </a:p>
          <a:p>
            <a:r>
              <a:rPr lang="en-GB" sz="1100" b="1" dirty="0" smtClean="0"/>
              <a:t>Harold’s decision: </a:t>
            </a:r>
          </a:p>
          <a:p>
            <a:r>
              <a:rPr lang="en-GB" sz="1100" dirty="0" smtClean="0"/>
              <a:t>Harold’s difficult decision as to whether to launch a surprise attack on William or allow his soldiers to rest was soon decided for him. Harold heard news that William and his Norman forces were attacking villages on the south coast and were making their way to London. So Harold left immediately and marches his tired army south to confront the invading Normans. </a:t>
            </a:r>
            <a:endParaRPr lang="en-GB" sz="1100" dirty="0"/>
          </a:p>
        </p:txBody>
      </p:sp>
      <p:sp>
        <p:nvSpPr>
          <p:cNvPr id="11" name="Horizontal Scroll 10"/>
          <p:cNvSpPr/>
          <p:nvPr/>
        </p:nvSpPr>
        <p:spPr>
          <a:xfrm>
            <a:off x="128744" y="4652512"/>
            <a:ext cx="4422512" cy="1157738"/>
          </a:xfrm>
          <a:prstGeom prst="horizontalScroll">
            <a:avLst>
              <a:gd name="adj" fmla="val 7955"/>
            </a:avLst>
          </a:prstGeom>
        </p:spPr>
        <p:style>
          <a:lnRef idx="2">
            <a:schemeClr val="dk1"/>
          </a:lnRef>
          <a:fillRef idx="1">
            <a:schemeClr val="lt1"/>
          </a:fillRef>
          <a:effectRef idx="0">
            <a:schemeClr val="dk1"/>
          </a:effectRef>
          <a:fontRef idx="minor">
            <a:schemeClr val="dk1"/>
          </a:fontRef>
        </p:style>
        <p:txBody>
          <a:bodyPr rtlCol="0" anchor="ctr"/>
          <a:lstStyle/>
          <a:p>
            <a:r>
              <a:rPr lang="en-GB" sz="1000" dirty="0" smtClean="0"/>
              <a:t>The Normans used a variety of tactics in order to win battles. Knights on horseback, called cavalry, were trained from the age of 3, and the horses were trained to kick and bite.  Archers were also used frequently. The army was divided into divisions, and flags called </a:t>
            </a:r>
            <a:r>
              <a:rPr lang="en-GB" sz="1000" dirty="0" err="1" smtClean="0"/>
              <a:t>gonfanon</a:t>
            </a:r>
            <a:r>
              <a:rPr lang="en-GB" sz="1000" dirty="0" smtClean="0"/>
              <a:t> were used to signal manoeuvres on the battlefield. The Norman army was made up of professional soldiers who spent many hours practicing. </a:t>
            </a:r>
            <a:endParaRPr lang="en-GB" sz="1000" dirty="0"/>
          </a:p>
        </p:txBody>
      </p:sp>
      <p:sp>
        <p:nvSpPr>
          <p:cNvPr id="12" name="Rectangle 11"/>
          <p:cNvSpPr/>
          <p:nvPr/>
        </p:nvSpPr>
        <p:spPr>
          <a:xfrm>
            <a:off x="1429015" y="4551113"/>
            <a:ext cx="1233863" cy="276999"/>
          </a:xfrm>
          <a:prstGeom prst="rect">
            <a:avLst/>
          </a:prstGeom>
          <a:noFill/>
        </p:spPr>
        <p:txBody>
          <a:bodyPr wrap="none" lIns="91440" tIns="45720" rIns="91440" bIns="45720">
            <a:spAutoFit/>
          </a:bodyPr>
          <a:lstStyle/>
          <a:p>
            <a:pPr algn="ctr"/>
            <a:r>
              <a:rPr lang="en-US" sz="1200" b="0" cap="none" spc="0" dirty="0" smtClean="0">
                <a:ln w="0"/>
                <a:solidFill>
                  <a:schemeClr val="tx1"/>
                </a:solidFill>
                <a:effectLst>
                  <a:outerShdw blurRad="38100" dist="19050" dir="2700000" algn="tl" rotWithShape="0">
                    <a:schemeClr val="dk1">
                      <a:alpha val="40000"/>
                    </a:schemeClr>
                  </a:outerShdw>
                </a:effectLst>
              </a:rPr>
              <a:t>Norman Warfare</a:t>
            </a:r>
            <a:endParaRPr lang="en-US" sz="120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13" name="Table 12"/>
          <p:cNvGraphicFramePr>
            <a:graphicFrameLocks noGrp="1"/>
          </p:cNvGraphicFramePr>
          <p:nvPr>
            <p:extLst/>
          </p:nvPr>
        </p:nvGraphicFramePr>
        <p:xfrm>
          <a:off x="4688241" y="2540930"/>
          <a:ext cx="4563472" cy="4206240"/>
        </p:xfrm>
        <a:graphic>
          <a:graphicData uri="http://schemas.openxmlformats.org/drawingml/2006/table">
            <a:tbl>
              <a:tblPr firstRow="1" bandRow="1">
                <a:tableStyleId>{5940675A-B579-460E-94D1-54222C63F5DA}</a:tableStyleId>
              </a:tblPr>
              <a:tblGrid>
                <a:gridCol w="1636359"/>
                <a:gridCol w="2927113"/>
              </a:tblGrid>
              <a:tr h="233645">
                <a:tc>
                  <a:txBody>
                    <a:bodyPr/>
                    <a:lstStyle/>
                    <a:p>
                      <a:pPr marL="0" indent="0" algn="ctr">
                        <a:buFont typeface="Arial" panose="020B0604020202020204" pitchFamily="34" charset="0"/>
                        <a:buNone/>
                      </a:pPr>
                      <a:r>
                        <a:rPr lang="en-GB" sz="1100" b="1" dirty="0" smtClean="0"/>
                        <a:t>Harold’s Mistakes</a:t>
                      </a:r>
                      <a:endParaRPr lang="en-GB" sz="1100" b="1" dirty="0"/>
                    </a:p>
                  </a:txBody>
                  <a:tcPr/>
                </a:tc>
                <a:tc>
                  <a:txBody>
                    <a:bodyPr/>
                    <a:lstStyle/>
                    <a:p>
                      <a:pPr algn="ctr"/>
                      <a:r>
                        <a:rPr lang="en-GB" sz="1100" b="1" dirty="0" smtClean="0"/>
                        <a:t>Williams leadership</a:t>
                      </a:r>
                      <a:r>
                        <a:rPr lang="en-GB" sz="1100" b="1" baseline="0" dirty="0" smtClean="0"/>
                        <a:t> and tactics</a:t>
                      </a:r>
                      <a:endParaRPr lang="en-GB" sz="1100" b="1" dirty="0"/>
                    </a:p>
                  </a:txBody>
                  <a:tcPr/>
                </a:tc>
              </a:tr>
              <a:tr h="3095485">
                <a:tc>
                  <a:txBody>
                    <a:bodyPr/>
                    <a:lstStyle/>
                    <a:p>
                      <a:pPr marL="171450" indent="-171450">
                        <a:buFont typeface="Arial" panose="020B0604020202020204" pitchFamily="34" charset="0"/>
                        <a:buChar char="•"/>
                      </a:pPr>
                      <a:r>
                        <a:rPr lang="en-GB" sz="1100" dirty="0" smtClean="0"/>
                        <a:t>King Harold hurried to face William: he could have waited for between 20-30,00 extra troops from the South-West, but he chose to go straight to Hastings. </a:t>
                      </a:r>
                    </a:p>
                    <a:p>
                      <a:pPr marL="171450" indent="-171450">
                        <a:buFont typeface="Arial" panose="020B0604020202020204" pitchFamily="34" charset="0"/>
                        <a:buChar char="•"/>
                      </a:pPr>
                      <a:r>
                        <a:rPr lang="en-GB" sz="1100" dirty="0" smtClean="0"/>
                        <a:t>Harold fought alongside the Normans in 1064,</a:t>
                      </a:r>
                      <a:r>
                        <a:rPr lang="en-GB" sz="1100" baseline="0" dirty="0" smtClean="0"/>
                        <a:t> and was aware of their tactics but still used the old Anglo-Saxon techniques of the shield wall. </a:t>
                      </a:r>
                    </a:p>
                    <a:p>
                      <a:pPr marL="171450" indent="-171450">
                        <a:buFont typeface="Arial" panose="020B0604020202020204" pitchFamily="34" charset="0"/>
                        <a:buChar char="•"/>
                      </a:pPr>
                      <a:r>
                        <a:rPr lang="en-GB" sz="1100" baseline="0" dirty="0" smtClean="0"/>
                        <a:t>Harold chose to fight on foot rather than horseback, so it was difficult for him to communication with his troops or give orders in the battle. </a:t>
                      </a:r>
                      <a:endParaRPr lang="en-GB" sz="1100" dirty="0"/>
                    </a:p>
                  </a:txBody>
                  <a:tcPr/>
                </a:tc>
                <a:tc>
                  <a:txBody>
                    <a:bodyPr/>
                    <a:lstStyle/>
                    <a:p>
                      <a:pPr marL="285750" indent="-285750">
                        <a:buFont typeface="Arial" panose="020B0604020202020204" pitchFamily="34" charset="0"/>
                        <a:buChar char="•"/>
                      </a:pPr>
                      <a:r>
                        <a:rPr lang="en-GB" sz="1100" dirty="0" smtClean="0"/>
                        <a:t>Both William and </a:t>
                      </a:r>
                      <a:r>
                        <a:rPr lang="en-GB" sz="1100" dirty="0" err="1" smtClean="0"/>
                        <a:t>Hardrada</a:t>
                      </a:r>
                      <a:r>
                        <a:rPr lang="en-GB" sz="1100" baseline="0" dirty="0" smtClean="0"/>
                        <a:t> decided to invade at the same time. </a:t>
                      </a:r>
                    </a:p>
                    <a:p>
                      <a:pPr marL="285750" indent="-285750">
                        <a:buFont typeface="Arial" panose="020B0604020202020204" pitchFamily="34" charset="0"/>
                        <a:buChar char="•"/>
                      </a:pPr>
                      <a:r>
                        <a:rPr lang="en-GB" sz="1100" baseline="0" dirty="0" smtClean="0"/>
                        <a:t>The weather delayed William’s invasion this gave him the benefit as Harold had defeated the Viking before he arrived. </a:t>
                      </a:r>
                    </a:p>
                    <a:p>
                      <a:pPr marL="285750" indent="-285750">
                        <a:buFont typeface="Arial" panose="020B0604020202020204" pitchFamily="34" charset="0"/>
                        <a:buChar char="•"/>
                      </a:pPr>
                      <a:r>
                        <a:rPr lang="en-GB" sz="1100" baseline="0" dirty="0" smtClean="0"/>
                        <a:t>William chose to delay his invasion, this demoralised Harold’s soldiers. </a:t>
                      </a:r>
                    </a:p>
                    <a:p>
                      <a:pPr marL="285750" indent="-285750">
                        <a:buFont typeface="Arial" panose="020B0604020202020204" pitchFamily="34" charset="0"/>
                        <a:buChar char="•"/>
                      </a:pPr>
                      <a:r>
                        <a:rPr lang="en-GB" sz="1100" baseline="0" dirty="0" smtClean="0"/>
                        <a:t>The double invasion occurred during harvest season, which led to desertions (people running away) from the </a:t>
                      </a:r>
                      <a:r>
                        <a:rPr lang="en-GB" sz="1100" baseline="0" dirty="0" err="1" smtClean="0"/>
                        <a:t>fryd</a:t>
                      </a:r>
                      <a:r>
                        <a:rPr lang="en-GB" sz="1100" baseline="0" dirty="0" smtClean="0"/>
                        <a:t>. </a:t>
                      </a:r>
                    </a:p>
                    <a:p>
                      <a:pPr marL="285750" indent="-285750">
                        <a:buFont typeface="Arial" panose="020B0604020202020204" pitchFamily="34" charset="0"/>
                        <a:buChar char="•"/>
                      </a:pPr>
                      <a:r>
                        <a:rPr lang="en-GB" sz="1100" baseline="0" dirty="0" smtClean="0"/>
                        <a:t>William gained a Papal Banner so his soldiers believed they had God’s blessing to </a:t>
                      </a:r>
                      <a:r>
                        <a:rPr lang="en-GB" sz="1100" baseline="0" dirty="0" err="1" smtClean="0"/>
                        <a:t>figth</a:t>
                      </a:r>
                      <a:r>
                        <a:rPr lang="en-GB" sz="1100" baseline="0" dirty="0" smtClean="0"/>
                        <a:t> and if they died, they went to heaven. This boosted morale. </a:t>
                      </a:r>
                    </a:p>
                    <a:p>
                      <a:pPr marL="285750" indent="-285750">
                        <a:buFont typeface="Arial" panose="020B0604020202020204" pitchFamily="34" charset="0"/>
                        <a:buChar char="•"/>
                      </a:pPr>
                      <a:r>
                        <a:rPr lang="en-GB" sz="1100" baseline="0" dirty="0" smtClean="0"/>
                        <a:t>William chose the site of the Battleground. </a:t>
                      </a:r>
                    </a:p>
                    <a:p>
                      <a:pPr marL="285750" indent="-285750">
                        <a:buFont typeface="Arial" panose="020B0604020202020204" pitchFamily="34" charset="0"/>
                        <a:buChar char="•"/>
                      </a:pPr>
                      <a:r>
                        <a:rPr lang="en-GB" sz="1100" baseline="0" dirty="0" smtClean="0"/>
                        <a:t>William took his time invading, he ensured that the had made all the preparations necessary. </a:t>
                      </a:r>
                    </a:p>
                    <a:p>
                      <a:pPr marL="285750" indent="-285750">
                        <a:buFont typeface="Arial" panose="020B0604020202020204" pitchFamily="34" charset="0"/>
                        <a:buChar char="•"/>
                      </a:pPr>
                      <a:r>
                        <a:rPr lang="en-GB" sz="1100" baseline="0" dirty="0" smtClean="0"/>
                        <a:t>William’s troops were highly organised into divisions with a system of communication. </a:t>
                      </a:r>
                    </a:p>
                    <a:p>
                      <a:pPr marL="285750" indent="-285750">
                        <a:buFont typeface="Arial" panose="020B0604020202020204" pitchFamily="34" charset="0"/>
                        <a:buChar char="•"/>
                      </a:pPr>
                      <a:r>
                        <a:rPr lang="en-GB" sz="1100" dirty="0" smtClean="0"/>
                        <a:t>William was on horseback so had more control of his troops and could be more responsive. </a:t>
                      </a:r>
                      <a:endParaRPr lang="en-GB" sz="1100" dirty="0"/>
                    </a:p>
                  </a:txBody>
                  <a:tcPr/>
                </a:tc>
              </a:tr>
            </a:tbl>
          </a:graphicData>
        </a:graphic>
      </p:graphicFrame>
      <p:pic>
        <p:nvPicPr>
          <p:cNvPr id="1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5956" t="57882" r="25001" b="26588"/>
          <a:stretch/>
        </p:blipFill>
        <p:spPr bwMode="auto">
          <a:xfrm>
            <a:off x="246571" y="5774223"/>
            <a:ext cx="4306355" cy="1036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5196744" y="2277478"/>
            <a:ext cx="3349379" cy="276999"/>
          </a:xfrm>
          <a:prstGeom prst="rect">
            <a:avLst/>
          </a:prstGeom>
          <a:noFill/>
        </p:spPr>
        <p:txBody>
          <a:bodyPr wrap="none" lIns="91440" tIns="45720" rIns="91440" bIns="45720">
            <a:spAutoFit/>
          </a:bodyPr>
          <a:lstStyle/>
          <a:p>
            <a:pPr algn="ctr"/>
            <a:r>
              <a:rPr lang="en-US" sz="1200" b="0" cap="none" spc="0" dirty="0" smtClean="0">
                <a:ln w="0"/>
                <a:solidFill>
                  <a:schemeClr val="tx1"/>
                </a:solidFill>
                <a:effectLst>
                  <a:outerShdw blurRad="38100" dist="19050" dir="2700000" algn="tl" rotWithShape="0">
                    <a:schemeClr val="dk1">
                      <a:alpha val="40000"/>
                    </a:schemeClr>
                  </a:outerShdw>
                </a:effectLst>
              </a:rPr>
              <a:t>Factors that influences the outcome of the Battle? </a:t>
            </a:r>
            <a:endParaRPr lang="en-US" sz="1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177180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790950" y="-998380"/>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smtClean="0"/>
              <a:t>The Battle of Hastings: Events</a:t>
            </a:r>
            <a:endParaRPr lang="en-GB" sz="2400" b="1" dirty="0"/>
          </a:p>
        </p:txBody>
      </p:sp>
      <p:sp>
        <p:nvSpPr>
          <p:cNvPr id="6" name="Rounded Rectangular Callout 5"/>
          <p:cNvSpPr/>
          <p:nvPr/>
        </p:nvSpPr>
        <p:spPr>
          <a:xfrm>
            <a:off x="10641093" y="195420"/>
            <a:ext cx="1403499" cy="1404780"/>
          </a:xfrm>
          <a:prstGeom prst="wedgeRoundRectCallout">
            <a:avLst>
              <a:gd name="adj1" fmla="val -47967"/>
              <a:gd name="adj2" fmla="val 6077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smtClean="0"/>
              <a:t>Key Words:</a:t>
            </a:r>
          </a:p>
          <a:p>
            <a:pPr marL="171450" indent="-171450">
              <a:buFont typeface="Arial" panose="020B0604020202020204" pitchFamily="34" charset="0"/>
              <a:buChar char="•"/>
            </a:pPr>
            <a:r>
              <a:rPr lang="en-GB" sz="1100" b="1" dirty="0" err="1" smtClean="0"/>
              <a:t>Conroi</a:t>
            </a:r>
            <a:endParaRPr lang="en-GB" sz="1100" b="1" dirty="0" smtClean="0"/>
          </a:p>
          <a:p>
            <a:pPr marL="171450" indent="-171450">
              <a:buFont typeface="Arial" panose="020B0604020202020204" pitchFamily="34" charset="0"/>
              <a:buChar char="•"/>
            </a:pPr>
            <a:r>
              <a:rPr lang="en-GB" sz="1100" b="1" dirty="0" smtClean="0"/>
              <a:t>desertion</a:t>
            </a:r>
          </a:p>
          <a:p>
            <a:pPr marL="171450" indent="-171450">
              <a:buFont typeface="Arial" panose="020B0604020202020204" pitchFamily="34" charset="0"/>
              <a:buChar char="•"/>
            </a:pPr>
            <a:r>
              <a:rPr lang="en-GB" sz="1100" b="1" dirty="0" smtClean="0"/>
              <a:t>Demoralised</a:t>
            </a:r>
          </a:p>
          <a:p>
            <a:pPr marL="171450" indent="-171450">
              <a:buFont typeface="Arial" panose="020B0604020202020204" pitchFamily="34" charset="0"/>
              <a:buChar char="•"/>
            </a:pPr>
            <a:r>
              <a:rPr lang="en-GB" sz="1100" b="1" dirty="0" smtClean="0"/>
              <a:t>Feigned retreat</a:t>
            </a:r>
          </a:p>
          <a:p>
            <a:pPr marL="171450" indent="-171450">
              <a:buFont typeface="Arial" panose="020B0604020202020204" pitchFamily="34" charset="0"/>
              <a:buChar char="•"/>
            </a:pPr>
            <a:r>
              <a:rPr lang="en-GB" sz="1100" b="1" dirty="0" err="1" smtClean="0"/>
              <a:t>gonfanon</a:t>
            </a:r>
            <a:endParaRPr lang="en-GB" sz="1100" b="1" dirty="0" smtClean="0"/>
          </a:p>
          <a:p>
            <a:pPr marL="171450" indent="-171450">
              <a:buFont typeface="Arial" panose="020B0604020202020204" pitchFamily="34" charset="0"/>
              <a:buChar char="•"/>
            </a:pPr>
            <a:r>
              <a:rPr lang="en-GB" sz="1100" b="1" dirty="0" smtClean="0"/>
              <a:t>Senlac Hill </a:t>
            </a:r>
          </a:p>
        </p:txBody>
      </p:sp>
      <p:pic>
        <p:nvPicPr>
          <p:cNvPr id="7" name="Picture 2" descr="Image result for Image of a ke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305" b="25700"/>
          <a:stretch/>
        </p:blipFill>
        <p:spPr bwMode="auto">
          <a:xfrm rot="16200000" flipV="1">
            <a:off x="11667621" y="1290748"/>
            <a:ext cx="367598" cy="1969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p:cNvGraphicFramePr/>
          <p:nvPr>
            <p:extLst/>
          </p:nvPr>
        </p:nvGraphicFramePr>
        <p:xfrm>
          <a:off x="142319" y="400050"/>
          <a:ext cx="10292225" cy="6286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1272781" y="195420"/>
            <a:ext cx="535724"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0" name="Rectangle 9"/>
          <p:cNvSpPr/>
          <p:nvPr/>
        </p:nvSpPr>
        <p:spPr>
          <a:xfrm>
            <a:off x="3048676" y="155443"/>
            <a:ext cx="535724"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1" name="Rectangle 10"/>
          <p:cNvSpPr/>
          <p:nvPr/>
        </p:nvSpPr>
        <p:spPr>
          <a:xfrm>
            <a:off x="4824571" y="134911"/>
            <a:ext cx="535724"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3</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2" name="Rectangle 11"/>
          <p:cNvSpPr/>
          <p:nvPr/>
        </p:nvSpPr>
        <p:spPr>
          <a:xfrm>
            <a:off x="6609188" y="118552"/>
            <a:ext cx="535724"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3" name="Rectangle 12"/>
          <p:cNvSpPr/>
          <p:nvPr/>
        </p:nvSpPr>
        <p:spPr>
          <a:xfrm>
            <a:off x="8434582" y="134911"/>
            <a:ext cx="535724"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5</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4" name="Rounded Rectangle 13"/>
          <p:cNvSpPr/>
          <p:nvPr/>
        </p:nvSpPr>
        <p:spPr>
          <a:xfrm>
            <a:off x="10153650" y="3152775"/>
            <a:ext cx="1890942" cy="353377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Arial" panose="020B0604020202020204" pitchFamily="34" charset="0"/>
              <a:buChar char="•"/>
            </a:pPr>
            <a:r>
              <a:rPr lang="en-GB" sz="1100" dirty="0" smtClean="0"/>
              <a:t>William won the Battle of Hastings on the 14</a:t>
            </a:r>
            <a:r>
              <a:rPr lang="en-GB" sz="1100" baseline="30000" dirty="0" smtClean="0"/>
              <a:t>th</a:t>
            </a:r>
            <a:r>
              <a:rPr lang="en-GB" sz="1100" dirty="0" smtClean="0"/>
              <a:t> October 1066.</a:t>
            </a:r>
          </a:p>
          <a:p>
            <a:pPr marL="171450" indent="-171450">
              <a:buFont typeface="Arial" panose="020B0604020202020204" pitchFamily="34" charset="0"/>
              <a:buChar char="•"/>
            </a:pPr>
            <a:r>
              <a:rPr lang="en-GB" sz="1100" dirty="0" smtClean="0"/>
              <a:t>However, he was not in control of the rest of England. </a:t>
            </a:r>
          </a:p>
          <a:p>
            <a:pPr marL="171450" indent="-171450">
              <a:buFont typeface="Arial" panose="020B0604020202020204" pitchFamily="34" charset="0"/>
              <a:buChar char="•"/>
            </a:pPr>
            <a:r>
              <a:rPr lang="en-GB" sz="1100" dirty="0" smtClean="0"/>
              <a:t>The country was full of angry Anglo-Saxons, many of whom were still loyal to the King William had just killed. </a:t>
            </a:r>
          </a:p>
          <a:p>
            <a:pPr marL="171450" indent="-171450">
              <a:buFont typeface="Arial" panose="020B0604020202020204" pitchFamily="34" charset="0"/>
              <a:buChar char="•"/>
            </a:pPr>
            <a:r>
              <a:rPr lang="en-GB" sz="1100" dirty="0" smtClean="0"/>
              <a:t>Two powerful Anglo-Saxon earls, Edwin and </a:t>
            </a:r>
            <a:r>
              <a:rPr lang="en-GB" sz="1100" dirty="0" err="1" smtClean="0"/>
              <a:t>Morcar</a:t>
            </a:r>
            <a:r>
              <a:rPr lang="en-GB" sz="1100" dirty="0" smtClean="0"/>
              <a:t>, had not been at Hastings, and there were still significant English forces ready to oppose William. </a:t>
            </a:r>
          </a:p>
          <a:p>
            <a:pPr marL="171450" indent="-171450">
              <a:buFont typeface="Arial" panose="020B0604020202020204" pitchFamily="34" charset="0"/>
              <a:buChar char="•"/>
            </a:pPr>
            <a:r>
              <a:rPr lang="en-GB" sz="1100" dirty="0" smtClean="0"/>
              <a:t>25</a:t>
            </a:r>
            <a:r>
              <a:rPr lang="en-GB" sz="1100" baseline="30000" dirty="0" smtClean="0"/>
              <a:t>th</a:t>
            </a:r>
            <a:r>
              <a:rPr lang="en-GB" sz="1100" dirty="0" smtClean="0"/>
              <a:t> December 1066: William is crowned King of England. </a:t>
            </a:r>
            <a:endParaRPr lang="en-GB" sz="1100" dirty="0"/>
          </a:p>
        </p:txBody>
      </p:sp>
      <p:sp>
        <p:nvSpPr>
          <p:cNvPr id="15" name="Rectangle 14"/>
          <p:cNvSpPr/>
          <p:nvPr/>
        </p:nvSpPr>
        <p:spPr>
          <a:xfrm>
            <a:off x="10499922" y="2171487"/>
            <a:ext cx="1489276" cy="954107"/>
          </a:xfrm>
          <a:prstGeom prst="rect">
            <a:avLst/>
          </a:prstGeom>
          <a:noFill/>
        </p:spPr>
        <p:txBody>
          <a:bodyPr wrap="square" lIns="91440" tIns="45720" rIns="91440" bIns="45720">
            <a:spAutoFit/>
          </a:bodyPr>
          <a:lstStyle/>
          <a:p>
            <a:pPr algn="ctr"/>
            <a:r>
              <a:rPr lang="en-US" sz="1400" b="0" cap="none" spc="0" dirty="0" smtClean="0">
                <a:ln w="0"/>
                <a:solidFill>
                  <a:schemeClr val="tx1"/>
                </a:solidFill>
                <a:effectLst>
                  <a:outerShdw blurRad="38100" dist="19050" dir="2700000" algn="tl" rotWithShape="0">
                    <a:schemeClr val="dk1">
                      <a:alpha val="40000"/>
                    </a:schemeClr>
                  </a:outerShdw>
                </a:effectLst>
              </a:rPr>
              <a:t>How secure was William</a:t>
            </a:r>
          </a:p>
          <a:p>
            <a:pPr algn="ctr"/>
            <a:r>
              <a:rPr lang="en-US" sz="1400" b="0" cap="none" spc="0" dirty="0" smtClean="0">
                <a:ln w="0"/>
                <a:solidFill>
                  <a:schemeClr val="tx1"/>
                </a:solidFill>
                <a:effectLst>
                  <a:outerShdw blurRad="38100" dist="19050" dir="2700000" algn="tl" rotWithShape="0">
                    <a:schemeClr val="dk1">
                      <a:alpha val="40000"/>
                    </a:schemeClr>
                  </a:outerShdw>
                </a:effectLst>
              </a:rPr>
              <a:t> as King of England? </a:t>
            </a:r>
            <a:endParaRPr lang="en-US" sz="1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666765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8343901" y="63965"/>
            <a:ext cx="1160708" cy="1063734"/>
          </a:xfrm>
          <a:prstGeom prst="wedgeRoundRectCallout">
            <a:avLst>
              <a:gd name="adj1" fmla="val -88998"/>
              <a:gd name="adj2" fmla="val 5898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smtClean="0"/>
              <a:t>Key Words:</a:t>
            </a:r>
          </a:p>
          <a:p>
            <a:pPr marL="171450" indent="-171450">
              <a:buFont typeface="Arial" panose="020B0604020202020204" pitchFamily="34" charset="0"/>
              <a:buChar char="•"/>
            </a:pPr>
            <a:r>
              <a:rPr lang="en-GB" sz="1100" b="1" dirty="0" smtClean="0"/>
              <a:t>Earl </a:t>
            </a:r>
          </a:p>
          <a:p>
            <a:pPr marL="171450" indent="-171450">
              <a:buFont typeface="Arial" panose="020B0604020202020204" pitchFamily="34" charset="0"/>
              <a:buChar char="•"/>
            </a:pPr>
            <a:r>
              <a:rPr lang="en-GB" sz="1100" b="1" dirty="0" smtClean="0"/>
              <a:t>Exiled</a:t>
            </a:r>
          </a:p>
          <a:p>
            <a:pPr marL="171450" indent="-171450">
              <a:buFont typeface="Arial" panose="020B0604020202020204" pitchFamily="34" charset="0"/>
              <a:buChar char="•"/>
            </a:pPr>
            <a:r>
              <a:rPr lang="en-GB" sz="1100" b="1" dirty="0" err="1" smtClean="0"/>
              <a:t>Housecarl</a:t>
            </a:r>
            <a:endParaRPr lang="en-GB" sz="1100" b="1" dirty="0" smtClean="0"/>
          </a:p>
          <a:p>
            <a:pPr marL="171450" indent="-171450">
              <a:buFont typeface="Arial" panose="020B0604020202020204" pitchFamily="34" charset="0"/>
              <a:buChar char="•"/>
            </a:pPr>
            <a:r>
              <a:rPr lang="en-GB" sz="1100" b="1" dirty="0" smtClean="0"/>
              <a:t>Inherit </a:t>
            </a:r>
          </a:p>
          <a:p>
            <a:pPr marL="171450" indent="-171450">
              <a:buFont typeface="Arial" panose="020B0604020202020204" pitchFamily="34" charset="0"/>
              <a:buChar char="•"/>
            </a:pPr>
            <a:r>
              <a:rPr lang="en-GB" sz="1100" b="1" dirty="0" smtClean="0"/>
              <a:t>minting</a:t>
            </a:r>
          </a:p>
        </p:txBody>
      </p:sp>
      <p:pic>
        <p:nvPicPr>
          <p:cNvPr id="6" name="Picture 2" descr="Image result for Image of a ke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305" b="25700"/>
          <a:stretch/>
        </p:blipFill>
        <p:spPr bwMode="auto">
          <a:xfrm rot="16200000" flipV="1">
            <a:off x="9161568" y="517682"/>
            <a:ext cx="367598" cy="19694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ctrTitle"/>
          </p:nvPr>
        </p:nvSpPr>
        <p:spPr>
          <a:xfrm>
            <a:off x="1429015" y="-1979186"/>
            <a:ext cx="9144000" cy="2387600"/>
          </a:xfrm>
        </p:spPr>
        <p:txBody>
          <a:bodyPr>
            <a:normAutofit/>
          </a:bodyPr>
          <a:lstStyle/>
          <a:p>
            <a:r>
              <a:rPr lang="en-GB" sz="2000" b="1" dirty="0" smtClean="0"/>
              <a:t>How did William seize control after Hastings? </a:t>
            </a:r>
            <a:endParaRPr lang="en-GB" sz="2000" b="1" dirty="0"/>
          </a:p>
        </p:txBody>
      </p:sp>
      <p:graphicFrame>
        <p:nvGraphicFramePr>
          <p:cNvPr id="8" name="Table 7"/>
          <p:cNvGraphicFramePr>
            <a:graphicFrameLocks noGrp="1"/>
          </p:cNvGraphicFramePr>
          <p:nvPr>
            <p:extLst/>
          </p:nvPr>
        </p:nvGraphicFramePr>
        <p:xfrm>
          <a:off x="175067" y="571401"/>
          <a:ext cx="7292280" cy="6123363"/>
        </p:xfrm>
        <a:graphic>
          <a:graphicData uri="http://schemas.openxmlformats.org/drawingml/2006/table">
            <a:tbl>
              <a:tblPr firstRow="1" bandRow="1">
                <a:tableStyleId>{5940675A-B579-460E-94D1-54222C63F5DA}</a:tableStyleId>
              </a:tblPr>
              <a:tblGrid>
                <a:gridCol w="1465721"/>
                <a:gridCol w="1228607"/>
                <a:gridCol w="4597952"/>
              </a:tblGrid>
              <a:tr h="342293">
                <a:tc>
                  <a:txBody>
                    <a:bodyPr/>
                    <a:lstStyle/>
                    <a:p>
                      <a:pPr>
                        <a:lnSpc>
                          <a:spcPct val="115000"/>
                        </a:lnSpc>
                        <a:spcAft>
                          <a:spcPts val="0"/>
                        </a:spcAft>
                      </a:pPr>
                      <a:r>
                        <a:rPr lang="en-GB" sz="1400" b="1" kern="1200" dirty="0">
                          <a:effectLst/>
                        </a:rPr>
                        <a:t>Year</a:t>
                      </a:r>
                      <a:endParaRPr lang="en-GB" sz="1400" b="1" dirty="0">
                        <a:effectLst/>
                        <a:latin typeface="Calibri"/>
                        <a:ea typeface="Calibri"/>
                        <a:cs typeface="Times New Roman"/>
                      </a:endParaRPr>
                    </a:p>
                  </a:txBody>
                  <a:tcPr marL="50587" marR="50587" marT="25293" marB="25293"/>
                </a:tc>
                <a:tc>
                  <a:txBody>
                    <a:bodyPr/>
                    <a:lstStyle/>
                    <a:p>
                      <a:pPr>
                        <a:lnSpc>
                          <a:spcPct val="115000"/>
                        </a:lnSpc>
                        <a:spcAft>
                          <a:spcPts val="0"/>
                        </a:spcAft>
                      </a:pPr>
                      <a:r>
                        <a:rPr lang="en-GB" sz="1400" b="1" kern="1200">
                          <a:effectLst/>
                        </a:rPr>
                        <a:t>Event</a:t>
                      </a:r>
                      <a:endParaRPr lang="en-GB" sz="1400" b="1">
                        <a:effectLst/>
                        <a:latin typeface="Calibri"/>
                        <a:ea typeface="Calibri"/>
                        <a:cs typeface="Times New Roman"/>
                      </a:endParaRPr>
                    </a:p>
                  </a:txBody>
                  <a:tcPr marL="50587" marR="50587" marT="25293" marB="25293"/>
                </a:tc>
                <a:tc>
                  <a:txBody>
                    <a:bodyPr/>
                    <a:lstStyle/>
                    <a:p>
                      <a:pPr>
                        <a:lnSpc>
                          <a:spcPct val="115000"/>
                        </a:lnSpc>
                        <a:spcAft>
                          <a:spcPts val="0"/>
                        </a:spcAft>
                      </a:pPr>
                      <a:r>
                        <a:rPr lang="en-GB" sz="1400" b="1" kern="1200" dirty="0">
                          <a:effectLst/>
                        </a:rPr>
                        <a:t>What happened</a:t>
                      </a:r>
                      <a:endParaRPr lang="en-GB" sz="1400" b="1" dirty="0">
                        <a:effectLst/>
                        <a:latin typeface="Calibri"/>
                        <a:ea typeface="Calibri"/>
                        <a:cs typeface="Times New Roman"/>
                      </a:endParaRPr>
                    </a:p>
                  </a:txBody>
                  <a:tcPr marL="50587" marR="50587" marT="25293" marB="25293"/>
                </a:tc>
              </a:tr>
              <a:tr h="931955">
                <a:tc>
                  <a:txBody>
                    <a:bodyPr/>
                    <a:lstStyle/>
                    <a:p>
                      <a:pPr>
                        <a:lnSpc>
                          <a:spcPct val="115000"/>
                        </a:lnSpc>
                        <a:spcAft>
                          <a:spcPts val="0"/>
                        </a:spcAft>
                      </a:pPr>
                      <a:r>
                        <a:rPr lang="en-GB" sz="1200" b="1" kern="1200">
                          <a:effectLst/>
                        </a:rPr>
                        <a:t>14</a:t>
                      </a:r>
                      <a:r>
                        <a:rPr lang="en-GB" sz="1200" b="1" kern="1200" baseline="30000">
                          <a:effectLst/>
                        </a:rPr>
                        <a:t>th</a:t>
                      </a:r>
                      <a:r>
                        <a:rPr lang="en-GB" sz="1200" b="1" kern="1200">
                          <a:effectLst/>
                        </a:rPr>
                        <a:t> October 1066</a:t>
                      </a:r>
                      <a:endParaRPr lang="en-GB" sz="1200" b="1">
                        <a:effectLst/>
                        <a:latin typeface="Calibri"/>
                        <a:ea typeface="Calibri"/>
                        <a:cs typeface="Times New Roman"/>
                      </a:endParaRPr>
                    </a:p>
                  </a:txBody>
                  <a:tcPr marL="50587" marR="50587" marT="25293" marB="25293"/>
                </a:tc>
                <a:tc>
                  <a:txBody>
                    <a:bodyPr/>
                    <a:lstStyle/>
                    <a:p>
                      <a:pPr>
                        <a:lnSpc>
                          <a:spcPct val="115000"/>
                        </a:lnSpc>
                        <a:spcAft>
                          <a:spcPts val="0"/>
                        </a:spcAft>
                      </a:pPr>
                      <a:r>
                        <a:rPr lang="en-GB" sz="1200" kern="1200" dirty="0">
                          <a:effectLst/>
                        </a:rPr>
                        <a:t>Battle of Hastings</a:t>
                      </a:r>
                      <a:endParaRPr lang="en-GB" sz="1200" dirty="0">
                        <a:effectLst/>
                        <a:latin typeface="Calibri"/>
                        <a:ea typeface="Calibri"/>
                        <a:cs typeface="Times New Roman"/>
                      </a:endParaRPr>
                    </a:p>
                  </a:txBody>
                  <a:tcPr marL="50587" marR="50587" marT="25293" marB="25293"/>
                </a:tc>
                <a:tc>
                  <a:txBody>
                    <a:bodyPr/>
                    <a:lstStyle/>
                    <a:p>
                      <a:pPr>
                        <a:lnSpc>
                          <a:spcPct val="115000"/>
                        </a:lnSpc>
                        <a:spcAft>
                          <a:spcPts val="0"/>
                        </a:spcAft>
                      </a:pPr>
                      <a:r>
                        <a:rPr lang="en-GB" sz="1200" kern="1200">
                          <a:effectLst/>
                        </a:rPr>
                        <a:t>The English infantry was broken, William had won the battle. He gave thanks for victory by founding an altar and later an abbey at the place known afterwards as Battle. </a:t>
                      </a:r>
                      <a:endParaRPr lang="en-GB" sz="1200">
                        <a:effectLst/>
                        <a:latin typeface="Calibri"/>
                        <a:ea typeface="Calibri"/>
                        <a:cs typeface="Times New Roman"/>
                      </a:endParaRPr>
                    </a:p>
                  </a:txBody>
                  <a:tcPr marL="50587" marR="50587" marT="25293" marB="25293"/>
                </a:tc>
              </a:tr>
              <a:tr h="635854">
                <a:tc>
                  <a:txBody>
                    <a:bodyPr/>
                    <a:lstStyle/>
                    <a:p>
                      <a:pPr>
                        <a:lnSpc>
                          <a:spcPct val="115000"/>
                        </a:lnSpc>
                        <a:spcAft>
                          <a:spcPts val="0"/>
                        </a:spcAft>
                      </a:pPr>
                      <a:r>
                        <a:rPr lang="en-GB" sz="1200" b="1" kern="1200">
                          <a:effectLst/>
                        </a:rPr>
                        <a:t>October 1066</a:t>
                      </a:r>
                      <a:endParaRPr lang="en-GB" sz="1200" b="1">
                        <a:effectLst/>
                        <a:latin typeface="Calibri"/>
                        <a:ea typeface="Calibri"/>
                        <a:cs typeface="Times New Roman"/>
                      </a:endParaRPr>
                    </a:p>
                  </a:txBody>
                  <a:tcPr marL="50587" marR="50587" marT="25293" marB="25293"/>
                </a:tc>
                <a:tc>
                  <a:txBody>
                    <a:bodyPr/>
                    <a:lstStyle/>
                    <a:p>
                      <a:pPr>
                        <a:lnSpc>
                          <a:spcPct val="115000"/>
                        </a:lnSpc>
                        <a:spcAft>
                          <a:spcPts val="0"/>
                        </a:spcAft>
                      </a:pPr>
                      <a:r>
                        <a:rPr lang="en-GB" sz="1200" kern="1200">
                          <a:effectLst/>
                        </a:rPr>
                        <a:t>William took the treasury</a:t>
                      </a:r>
                      <a:endParaRPr lang="en-GB" sz="1200">
                        <a:effectLst/>
                        <a:latin typeface="Calibri"/>
                        <a:ea typeface="Calibri"/>
                        <a:cs typeface="Times New Roman"/>
                      </a:endParaRPr>
                    </a:p>
                  </a:txBody>
                  <a:tcPr marL="50587" marR="50587" marT="25293" marB="25293"/>
                </a:tc>
                <a:tc>
                  <a:txBody>
                    <a:bodyPr/>
                    <a:lstStyle/>
                    <a:p>
                      <a:pPr>
                        <a:lnSpc>
                          <a:spcPct val="115000"/>
                        </a:lnSpc>
                        <a:spcAft>
                          <a:spcPts val="0"/>
                        </a:spcAft>
                      </a:pPr>
                      <a:r>
                        <a:rPr lang="en-GB" sz="1200" kern="1200" dirty="0">
                          <a:effectLst/>
                        </a:rPr>
                        <a:t>Following the defeat of Harold at the Battle of Hastings, William made it his first priority to gain control of the English treasury.</a:t>
                      </a:r>
                      <a:endParaRPr lang="en-GB" sz="1200" dirty="0">
                        <a:effectLst/>
                        <a:latin typeface="Calibri"/>
                        <a:ea typeface="Calibri"/>
                        <a:cs typeface="Times New Roman"/>
                      </a:endParaRPr>
                    </a:p>
                  </a:txBody>
                  <a:tcPr marL="50587" marR="50587" marT="25293" marB="25293"/>
                </a:tc>
              </a:tr>
              <a:tr h="635854">
                <a:tc>
                  <a:txBody>
                    <a:bodyPr/>
                    <a:lstStyle/>
                    <a:p>
                      <a:pPr>
                        <a:lnSpc>
                          <a:spcPct val="115000"/>
                        </a:lnSpc>
                        <a:spcAft>
                          <a:spcPts val="0"/>
                        </a:spcAft>
                      </a:pPr>
                      <a:r>
                        <a:rPr lang="en-GB" sz="1200" b="1" kern="1200">
                          <a:effectLst/>
                        </a:rPr>
                        <a:t>Late October / Early November 1066</a:t>
                      </a:r>
                      <a:endParaRPr lang="en-GB" sz="1200" b="1">
                        <a:effectLst/>
                        <a:latin typeface="Calibri"/>
                        <a:ea typeface="Calibri"/>
                        <a:cs typeface="Times New Roman"/>
                      </a:endParaRPr>
                    </a:p>
                  </a:txBody>
                  <a:tcPr marL="50587" marR="50587" marT="25293" marB="25293"/>
                </a:tc>
                <a:tc>
                  <a:txBody>
                    <a:bodyPr/>
                    <a:lstStyle/>
                    <a:p>
                      <a:pPr>
                        <a:lnSpc>
                          <a:spcPct val="115000"/>
                        </a:lnSpc>
                        <a:spcAft>
                          <a:spcPts val="0"/>
                        </a:spcAft>
                      </a:pPr>
                      <a:r>
                        <a:rPr lang="en-GB" sz="1200" kern="1200">
                          <a:effectLst/>
                        </a:rPr>
                        <a:t>William took London</a:t>
                      </a:r>
                      <a:endParaRPr lang="en-GB" sz="1200">
                        <a:effectLst/>
                        <a:latin typeface="Calibri"/>
                        <a:ea typeface="Calibri"/>
                        <a:cs typeface="Times New Roman"/>
                      </a:endParaRPr>
                    </a:p>
                  </a:txBody>
                  <a:tcPr marL="50587" marR="50587" marT="25293" marB="25293"/>
                </a:tc>
                <a:tc>
                  <a:txBody>
                    <a:bodyPr/>
                    <a:lstStyle/>
                    <a:p>
                      <a:pPr>
                        <a:lnSpc>
                          <a:spcPct val="115000"/>
                        </a:lnSpc>
                        <a:spcAft>
                          <a:spcPts val="0"/>
                        </a:spcAft>
                      </a:pPr>
                      <a:r>
                        <a:rPr lang="en-GB" sz="1200" kern="1200" dirty="0">
                          <a:effectLst/>
                        </a:rPr>
                        <a:t>William mounted a campaign of devastation in and around London which forced Edgar Atheling to surrender.</a:t>
                      </a:r>
                      <a:endParaRPr lang="en-GB" sz="1200" dirty="0">
                        <a:effectLst/>
                        <a:latin typeface="Calibri"/>
                        <a:ea typeface="Calibri"/>
                        <a:cs typeface="Times New Roman"/>
                      </a:endParaRPr>
                    </a:p>
                  </a:txBody>
                  <a:tcPr marL="50587" marR="50587" marT="25293" marB="25293"/>
                </a:tc>
              </a:tr>
              <a:tr h="635854">
                <a:tc>
                  <a:txBody>
                    <a:bodyPr/>
                    <a:lstStyle/>
                    <a:p>
                      <a:pPr>
                        <a:lnSpc>
                          <a:spcPct val="115000"/>
                        </a:lnSpc>
                        <a:spcAft>
                          <a:spcPts val="0"/>
                        </a:spcAft>
                      </a:pPr>
                      <a:r>
                        <a:rPr lang="en-GB" sz="1200" b="1" kern="1200">
                          <a:effectLst/>
                        </a:rPr>
                        <a:t>25</a:t>
                      </a:r>
                      <a:r>
                        <a:rPr lang="en-GB" sz="1200" b="1" kern="1200" baseline="30000">
                          <a:effectLst/>
                        </a:rPr>
                        <a:t>th</a:t>
                      </a:r>
                      <a:r>
                        <a:rPr lang="en-GB" sz="1200" b="1" kern="1200">
                          <a:effectLst/>
                        </a:rPr>
                        <a:t> December 1066</a:t>
                      </a:r>
                      <a:endParaRPr lang="en-GB" sz="1200" b="1">
                        <a:effectLst/>
                        <a:latin typeface="Calibri"/>
                        <a:ea typeface="Calibri"/>
                        <a:cs typeface="Times New Roman"/>
                      </a:endParaRPr>
                    </a:p>
                  </a:txBody>
                  <a:tcPr marL="50587" marR="50587" marT="25293" marB="25293"/>
                </a:tc>
                <a:tc>
                  <a:txBody>
                    <a:bodyPr/>
                    <a:lstStyle/>
                    <a:p>
                      <a:pPr>
                        <a:lnSpc>
                          <a:spcPct val="115000"/>
                        </a:lnSpc>
                        <a:spcAft>
                          <a:spcPts val="0"/>
                        </a:spcAft>
                      </a:pPr>
                      <a:r>
                        <a:rPr lang="en-GB" sz="1200" kern="1200">
                          <a:effectLst/>
                        </a:rPr>
                        <a:t>Coronation of William</a:t>
                      </a:r>
                      <a:endParaRPr lang="en-GB" sz="1200">
                        <a:effectLst/>
                        <a:latin typeface="Calibri"/>
                        <a:ea typeface="Calibri"/>
                        <a:cs typeface="Times New Roman"/>
                      </a:endParaRPr>
                    </a:p>
                  </a:txBody>
                  <a:tcPr marL="50587" marR="50587" marT="25293" marB="25293"/>
                </a:tc>
                <a:tc>
                  <a:txBody>
                    <a:bodyPr/>
                    <a:lstStyle/>
                    <a:p>
                      <a:pPr>
                        <a:lnSpc>
                          <a:spcPct val="115000"/>
                        </a:lnSpc>
                        <a:spcAft>
                          <a:spcPts val="0"/>
                        </a:spcAft>
                      </a:pPr>
                      <a:r>
                        <a:rPr lang="en-GB" sz="1200" kern="1200">
                          <a:effectLst/>
                        </a:rPr>
                        <a:t>William, Duke of Normandy, was crowned King of England in Westminster Abbey.</a:t>
                      </a:r>
                      <a:endParaRPr lang="en-GB" sz="1200">
                        <a:effectLst/>
                        <a:latin typeface="Calibri"/>
                        <a:ea typeface="Calibri"/>
                        <a:cs typeface="Times New Roman"/>
                      </a:endParaRPr>
                    </a:p>
                  </a:txBody>
                  <a:tcPr marL="50587" marR="50587" marT="25293" marB="25293"/>
                </a:tc>
              </a:tr>
              <a:tr h="550713">
                <a:tc>
                  <a:txBody>
                    <a:bodyPr/>
                    <a:lstStyle/>
                    <a:p>
                      <a:pPr>
                        <a:lnSpc>
                          <a:spcPct val="115000"/>
                        </a:lnSpc>
                        <a:spcAft>
                          <a:spcPts val="0"/>
                        </a:spcAft>
                      </a:pPr>
                      <a:r>
                        <a:rPr lang="en-GB" sz="1200" b="1" kern="1200" dirty="0">
                          <a:effectLst/>
                        </a:rPr>
                        <a:t>1066 onwards </a:t>
                      </a:r>
                      <a:endParaRPr lang="en-GB" sz="1200" b="1" dirty="0">
                        <a:effectLst/>
                        <a:latin typeface="Calibri"/>
                        <a:ea typeface="Calibri"/>
                        <a:cs typeface="Times New Roman"/>
                      </a:endParaRPr>
                    </a:p>
                  </a:txBody>
                  <a:tcPr marL="50587" marR="50587" marT="25293" marB="25293"/>
                </a:tc>
                <a:tc>
                  <a:txBody>
                    <a:bodyPr/>
                    <a:lstStyle/>
                    <a:p>
                      <a:pPr>
                        <a:lnSpc>
                          <a:spcPct val="115000"/>
                        </a:lnSpc>
                        <a:spcAft>
                          <a:spcPts val="0"/>
                        </a:spcAft>
                      </a:pPr>
                      <a:r>
                        <a:rPr lang="en-GB" sz="1200" kern="1200">
                          <a:effectLst/>
                        </a:rPr>
                        <a:t>The feudal system</a:t>
                      </a:r>
                      <a:endParaRPr lang="en-GB" sz="1200">
                        <a:effectLst/>
                        <a:latin typeface="Calibri"/>
                        <a:ea typeface="Calibri"/>
                        <a:cs typeface="Times New Roman"/>
                      </a:endParaRPr>
                    </a:p>
                  </a:txBody>
                  <a:tcPr marL="50587" marR="50587" marT="25293" marB="25293"/>
                </a:tc>
                <a:tc>
                  <a:txBody>
                    <a:bodyPr/>
                    <a:lstStyle/>
                    <a:p>
                      <a:pPr>
                        <a:lnSpc>
                          <a:spcPct val="115000"/>
                        </a:lnSpc>
                        <a:spcAft>
                          <a:spcPts val="0"/>
                        </a:spcAft>
                      </a:pPr>
                      <a:r>
                        <a:rPr lang="en-GB" sz="1200" kern="1200" dirty="0">
                          <a:effectLst/>
                        </a:rPr>
                        <a:t>All land belonged to the crown. One quarter was treated by William as personal property and the rest was leased out under strict conditions.</a:t>
                      </a:r>
                      <a:endParaRPr lang="en-GB" sz="1200" dirty="0">
                        <a:effectLst/>
                        <a:latin typeface="Calibri"/>
                        <a:ea typeface="Calibri"/>
                        <a:cs typeface="Times New Roman"/>
                      </a:endParaRPr>
                    </a:p>
                  </a:txBody>
                  <a:tcPr marL="50587" marR="50587" marT="25293" marB="25293"/>
                </a:tc>
              </a:tr>
              <a:tr h="1027796">
                <a:tc>
                  <a:txBody>
                    <a:bodyPr/>
                    <a:lstStyle/>
                    <a:p>
                      <a:pPr>
                        <a:lnSpc>
                          <a:spcPct val="115000"/>
                        </a:lnSpc>
                        <a:spcAft>
                          <a:spcPts val="0"/>
                        </a:spcAft>
                      </a:pPr>
                      <a:r>
                        <a:rPr lang="en-GB" sz="1200" b="1" kern="1200">
                          <a:effectLst/>
                        </a:rPr>
                        <a:t>1067</a:t>
                      </a:r>
                      <a:endParaRPr lang="en-GB" sz="1200" b="1">
                        <a:effectLst/>
                      </a:endParaRPr>
                    </a:p>
                    <a:p>
                      <a:pPr>
                        <a:lnSpc>
                          <a:spcPct val="115000"/>
                        </a:lnSpc>
                        <a:spcAft>
                          <a:spcPts val="0"/>
                        </a:spcAft>
                      </a:pPr>
                      <a:r>
                        <a:rPr lang="en-GB" sz="1200" b="1" kern="1200">
                          <a:effectLst/>
                        </a:rPr>
                        <a:t> </a:t>
                      </a:r>
                      <a:endParaRPr lang="en-GB" sz="1200" b="1">
                        <a:effectLst/>
                      </a:endParaRPr>
                    </a:p>
                    <a:p>
                      <a:pPr>
                        <a:lnSpc>
                          <a:spcPct val="115000"/>
                        </a:lnSpc>
                        <a:spcAft>
                          <a:spcPts val="0"/>
                        </a:spcAft>
                      </a:pPr>
                      <a:r>
                        <a:rPr lang="en-GB" sz="1200" b="1" kern="1200">
                          <a:effectLst/>
                        </a:rPr>
                        <a:t> </a:t>
                      </a:r>
                      <a:endParaRPr lang="en-GB" sz="1200" b="1">
                        <a:effectLst/>
                        <a:latin typeface="Calibri"/>
                        <a:ea typeface="Calibri"/>
                        <a:cs typeface="Times New Roman"/>
                      </a:endParaRPr>
                    </a:p>
                  </a:txBody>
                  <a:tcPr marL="50587" marR="50587" marT="25293" marB="25293"/>
                </a:tc>
                <a:tc>
                  <a:txBody>
                    <a:bodyPr/>
                    <a:lstStyle/>
                    <a:p>
                      <a:pPr>
                        <a:lnSpc>
                          <a:spcPct val="115000"/>
                        </a:lnSpc>
                        <a:spcAft>
                          <a:spcPts val="0"/>
                        </a:spcAft>
                      </a:pPr>
                      <a:r>
                        <a:rPr lang="en-GB" sz="1200" kern="1200">
                          <a:effectLst/>
                        </a:rPr>
                        <a:t>Distribution of land</a:t>
                      </a:r>
                      <a:endParaRPr lang="en-GB" sz="1200">
                        <a:effectLst/>
                        <a:latin typeface="Calibri"/>
                        <a:ea typeface="Calibri"/>
                        <a:cs typeface="Times New Roman"/>
                      </a:endParaRPr>
                    </a:p>
                  </a:txBody>
                  <a:tcPr marL="50587" marR="50587" marT="25293" marB="25293"/>
                </a:tc>
                <a:tc>
                  <a:txBody>
                    <a:bodyPr/>
                    <a:lstStyle/>
                    <a:p>
                      <a:pPr>
                        <a:lnSpc>
                          <a:spcPct val="115000"/>
                        </a:lnSpc>
                        <a:spcAft>
                          <a:spcPts val="0"/>
                        </a:spcAft>
                      </a:pPr>
                      <a:r>
                        <a:rPr lang="en-GB" sz="1200" kern="1200">
                          <a:effectLst/>
                        </a:rPr>
                        <a:t>William distributed land to his trusted Norman barons. He was careful to ensure that no one man was given too great an area in any given region. The estates were also scattered all over the country to easily put down any sign of rebellion against Norman rule.</a:t>
                      </a:r>
                      <a:endParaRPr lang="en-GB" sz="1200">
                        <a:effectLst/>
                        <a:latin typeface="Calibri"/>
                        <a:ea typeface="Calibri"/>
                        <a:cs typeface="Times New Roman"/>
                      </a:endParaRPr>
                    </a:p>
                  </a:txBody>
                  <a:tcPr marL="50587" marR="50587" marT="25293" marB="25293"/>
                </a:tc>
              </a:tr>
              <a:tr h="580927">
                <a:tc>
                  <a:txBody>
                    <a:bodyPr/>
                    <a:lstStyle/>
                    <a:p>
                      <a:pPr>
                        <a:lnSpc>
                          <a:spcPct val="115000"/>
                        </a:lnSpc>
                        <a:spcAft>
                          <a:spcPts val="0"/>
                        </a:spcAft>
                      </a:pPr>
                      <a:r>
                        <a:rPr lang="en-GB" sz="1200" b="1" kern="1200">
                          <a:effectLst/>
                        </a:rPr>
                        <a:t>1070</a:t>
                      </a:r>
                      <a:endParaRPr lang="en-GB" sz="1200" b="1">
                        <a:effectLst/>
                        <a:latin typeface="Calibri"/>
                        <a:ea typeface="Calibri"/>
                        <a:cs typeface="Times New Roman"/>
                      </a:endParaRPr>
                    </a:p>
                  </a:txBody>
                  <a:tcPr marL="50587" marR="50587" marT="25293" marB="25293"/>
                </a:tc>
                <a:tc>
                  <a:txBody>
                    <a:bodyPr/>
                    <a:lstStyle/>
                    <a:p>
                      <a:pPr>
                        <a:lnSpc>
                          <a:spcPct val="115000"/>
                        </a:lnSpc>
                        <a:spcAft>
                          <a:spcPts val="0"/>
                        </a:spcAft>
                      </a:pPr>
                      <a:r>
                        <a:rPr lang="en-GB" sz="1200" kern="1200">
                          <a:effectLst/>
                        </a:rPr>
                        <a:t>Taxation</a:t>
                      </a:r>
                      <a:endParaRPr lang="en-GB" sz="1200">
                        <a:effectLst/>
                        <a:latin typeface="Calibri"/>
                        <a:ea typeface="Calibri"/>
                        <a:cs typeface="Times New Roman"/>
                      </a:endParaRPr>
                    </a:p>
                  </a:txBody>
                  <a:tcPr marL="50587" marR="50587" marT="25293" marB="25293"/>
                </a:tc>
                <a:tc>
                  <a:txBody>
                    <a:bodyPr/>
                    <a:lstStyle/>
                    <a:p>
                      <a:pPr>
                        <a:lnSpc>
                          <a:spcPct val="115000"/>
                        </a:lnSpc>
                        <a:spcAft>
                          <a:spcPts val="0"/>
                        </a:spcAft>
                      </a:pPr>
                      <a:r>
                        <a:rPr lang="en-GB" sz="1200" kern="1200" dirty="0">
                          <a:effectLst/>
                        </a:rPr>
                        <a:t>Tithes were introduced. Under this system, the population had to pay one-tenth of their annual increases in profit for the upkeep of the church.</a:t>
                      </a:r>
                      <a:endParaRPr lang="en-GB" sz="1200" dirty="0">
                        <a:effectLst/>
                        <a:latin typeface="Calibri"/>
                        <a:ea typeface="Calibri"/>
                        <a:cs typeface="Times New Roman"/>
                      </a:endParaRPr>
                    </a:p>
                  </a:txBody>
                  <a:tcPr marL="50587" marR="50587" marT="25293" marB="25293"/>
                </a:tc>
              </a:tr>
              <a:tr h="611445">
                <a:tc>
                  <a:txBody>
                    <a:bodyPr/>
                    <a:lstStyle/>
                    <a:p>
                      <a:pPr>
                        <a:lnSpc>
                          <a:spcPct val="115000"/>
                        </a:lnSpc>
                        <a:spcAft>
                          <a:spcPts val="0"/>
                        </a:spcAft>
                      </a:pPr>
                      <a:r>
                        <a:rPr lang="en-GB" sz="1200" b="1" kern="1200" dirty="0">
                          <a:effectLst/>
                        </a:rPr>
                        <a:t>1070</a:t>
                      </a:r>
                      <a:endParaRPr lang="en-GB" sz="1200" b="1" dirty="0">
                        <a:effectLst/>
                        <a:latin typeface="Calibri"/>
                        <a:ea typeface="Calibri"/>
                        <a:cs typeface="Times New Roman"/>
                      </a:endParaRPr>
                    </a:p>
                  </a:txBody>
                  <a:tcPr marL="50587" marR="50587" marT="25293" marB="25293"/>
                </a:tc>
                <a:tc>
                  <a:txBody>
                    <a:bodyPr/>
                    <a:lstStyle/>
                    <a:p>
                      <a:pPr>
                        <a:lnSpc>
                          <a:spcPct val="115000"/>
                        </a:lnSpc>
                        <a:spcAft>
                          <a:spcPts val="0"/>
                        </a:spcAft>
                      </a:pPr>
                      <a:r>
                        <a:rPr lang="en-GB" sz="1200" kern="1200">
                          <a:effectLst/>
                        </a:rPr>
                        <a:t>William refused to allow the church power</a:t>
                      </a:r>
                      <a:endParaRPr lang="en-GB" sz="1200">
                        <a:effectLst/>
                        <a:latin typeface="Calibri"/>
                        <a:ea typeface="Calibri"/>
                        <a:cs typeface="Times New Roman"/>
                      </a:endParaRPr>
                    </a:p>
                  </a:txBody>
                  <a:tcPr marL="50587" marR="50587" marT="25293" marB="25293"/>
                </a:tc>
                <a:tc>
                  <a:txBody>
                    <a:bodyPr/>
                    <a:lstStyle/>
                    <a:p>
                      <a:pPr>
                        <a:lnSpc>
                          <a:spcPct val="115000"/>
                        </a:lnSpc>
                        <a:spcAft>
                          <a:spcPts val="0"/>
                        </a:spcAft>
                      </a:pPr>
                      <a:r>
                        <a:rPr lang="en-GB" sz="1200" kern="1200" dirty="0">
                          <a:effectLst/>
                        </a:rPr>
                        <a:t>Although William was very religious, he refused to allow church authority to be greater than his own. </a:t>
                      </a:r>
                      <a:endParaRPr lang="en-GB" sz="1200" dirty="0">
                        <a:effectLst/>
                        <a:latin typeface="Calibri"/>
                        <a:ea typeface="Calibri"/>
                        <a:cs typeface="Times New Roman"/>
                      </a:endParaRPr>
                    </a:p>
                  </a:txBody>
                  <a:tcPr marL="50587" marR="50587" marT="25293" marB="25293"/>
                </a:tc>
              </a:tr>
            </a:tbl>
          </a:graphicData>
        </a:graphic>
      </p:graphicFrame>
      <p:sp>
        <p:nvSpPr>
          <p:cNvPr id="2" name="Rectangle 1"/>
          <p:cNvSpPr/>
          <p:nvPr/>
        </p:nvSpPr>
        <p:spPr>
          <a:xfrm>
            <a:off x="7544426" y="4220232"/>
            <a:ext cx="4457964" cy="246221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100" b="1" dirty="0">
                <a:solidFill>
                  <a:srgbClr val="333333"/>
                </a:solidFill>
                <a:latin typeface="Helvetica Neue"/>
              </a:rPr>
              <a:t>William Crowned King of </a:t>
            </a:r>
            <a:r>
              <a:rPr lang="en-GB" sz="1100" b="1" dirty="0" smtClean="0">
                <a:solidFill>
                  <a:srgbClr val="333333"/>
                </a:solidFill>
                <a:latin typeface="Helvetica Neue"/>
              </a:rPr>
              <a:t>England</a:t>
            </a:r>
            <a:endParaRPr lang="en-GB" sz="1100" b="1" dirty="0">
              <a:solidFill>
                <a:srgbClr val="333333"/>
              </a:solidFill>
              <a:latin typeface="Helvetica Neue"/>
            </a:endParaRPr>
          </a:p>
          <a:p>
            <a:r>
              <a:rPr lang="en-GB" sz="1100" dirty="0">
                <a:solidFill>
                  <a:srgbClr val="333333"/>
                </a:solidFill>
                <a:latin typeface="Helvetica Neue"/>
              </a:rPr>
              <a:t>William met little resistance as he moved around southern England. But his army was repulsed to the south of London as he tried to enter it. William had to march around the city looking for suitable river </a:t>
            </a:r>
            <a:r>
              <a:rPr lang="en-GB" sz="1100" dirty="0">
                <a:solidFill>
                  <a:srgbClr val="0088CC"/>
                </a:solidFill>
                <a:latin typeface="Helvetica Neue"/>
                <a:hlinkClick r:id="rId3"/>
              </a:rPr>
              <a:t>crossing</a:t>
            </a:r>
            <a:r>
              <a:rPr lang="en-GB" sz="1100" dirty="0">
                <a:solidFill>
                  <a:srgbClr val="333333"/>
                </a:solidFill>
                <a:latin typeface="Helvetica Neue"/>
              </a:rPr>
              <a:t> points. As he did so he laid waste to the land depriving the Londoners with supplies. William crossed the Thames at Wallingford and at </a:t>
            </a:r>
            <a:r>
              <a:rPr lang="en-GB" sz="1100" dirty="0" err="1">
                <a:solidFill>
                  <a:srgbClr val="333333"/>
                </a:solidFill>
                <a:latin typeface="Helvetica Neue"/>
              </a:rPr>
              <a:t>Berkhamsted</a:t>
            </a:r>
            <a:r>
              <a:rPr lang="en-GB" sz="1100" dirty="0">
                <a:solidFill>
                  <a:srgbClr val="333333"/>
                </a:solidFill>
                <a:latin typeface="Helvetica Neue"/>
              </a:rPr>
              <a:t> he was met by a peace delegation including Edgar the </a:t>
            </a:r>
            <a:r>
              <a:rPr lang="en-GB" sz="1100" dirty="0" err="1">
                <a:solidFill>
                  <a:srgbClr val="333333"/>
                </a:solidFill>
                <a:latin typeface="Helvetica Neue"/>
              </a:rPr>
              <a:t>Aetheling</a:t>
            </a:r>
            <a:r>
              <a:rPr lang="en-GB" sz="1100" dirty="0">
                <a:solidFill>
                  <a:srgbClr val="333333"/>
                </a:solidFill>
                <a:latin typeface="Helvetica Neue"/>
              </a:rPr>
              <a:t>, </a:t>
            </a:r>
            <a:r>
              <a:rPr lang="en-GB" sz="1100" dirty="0" err="1">
                <a:solidFill>
                  <a:srgbClr val="333333"/>
                </a:solidFill>
                <a:latin typeface="Helvetica Neue"/>
              </a:rPr>
              <a:t>Aldred</a:t>
            </a:r>
            <a:r>
              <a:rPr lang="en-GB" sz="1100" dirty="0">
                <a:solidFill>
                  <a:srgbClr val="333333"/>
                </a:solidFill>
                <a:latin typeface="Helvetica Neue"/>
              </a:rPr>
              <a:t> of York, </a:t>
            </a:r>
            <a:r>
              <a:rPr lang="en-GB" sz="1100" dirty="0" err="1">
                <a:solidFill>
                  <a:srgbClr val="333333"/>
                </a:solidFill>
                <a:latin typeface="Helvetica Neue"/>
              </a:rPr>
              <a:t>Wulfstan</a:t>
            </a:r>
            <a:r>
              <a:rPr lang="en-GB" sz="1100" dirty="0">
                <a:solidFill>
                  <a:srgbClr val="333333"/>
                </a:solidFill>
                <a:latin typeface="Helvetica Neue"/>
              </a:rPr>
              <a:t> bishop of Worcester, Walter bishop of Hereford several other high ranking Earls who accepted William as their new King. William the Conqueror was crowned King of England on December 25th 1066, Christmas Day, at Westminster </a:t>
            </a:r>
            <a:r>
              <a:rPr lang="en-GB" sz="1100" dirty="0">
                <a:solidFill>
                  <a:srgbClr val="0088CC"/>
                </a:solidFill>
                <a:latin typeface="Helvetica Neue"/>
                <a:hlinkClick r:id="rId3"/>
              </a:rPr>
              <a:t>Abbey</a:t>
            </a:r>
            <a:r>
              <a:rPr lang="en-GB" sz="1100" dirty="0">
                <a:solidFill>
                  <a:srgbClr val="333333"/>
                </a:solidFill>
                <a:latin typeface="Helvetica Neue"/>
              </a:rPr>
              <a:t> in London. William's control of England was not complete. In the following years he had to deal with several uprisings against him</a:t>
            </a:r>
            <a:r>
              <a:rPr lang="en-GB" sz="1100" dirty="0" smtClean="0">
                <a:solidFill>
                  <a:srgbClr val="333333"/>
                </a:solidFill>
                <a:latin typeface="Helvetica Neue"/>
              </a:rPr>
              <a:t>.</a:t>
            </a:r>
            <a:endParaRPr lang="en-GB" sz="1100" dirty="0">
              <a:solidFill>
                <a:srgbClr val="333333"/>
              </a:solidFill>
              <a:latin typeface="Helvetica Neue"/>
            </a:endParaRPr>
          </a:p>
        </p:txBody>
      </p:sp>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3750" t="12679" b="11804"/>
          <a:stretch/>
        </p:blipFill>
        <p:spPr bwMode="auto">
          <a:xfrm>
            <a:off x="9512447" y="63964"/>
            <a:ext cx="2610119" cy="1559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The invasion route taken by William the Conquer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58959" y="1762076"/>
            <a:ext cx="2018586" cy="2275148"/>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7600150" y="1352550"/>
            <a:ext cx="2126005" cy="272866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Arial" panose="020B0604020202020204" pitchFamily="34" charset="0"/>
              <a:buChar char="•"/>
            </a:pPr>
            <a:r>
              <a:rPr lang="en-GB" sz="1050" dirty="0" smtClean="0"/>
              <a:t>William won the Battle of Hastings on the 14</a:t>
            </a:r>
            <a:r>
              <a:rPr lang="en-GB" sz="1050" baseline="30000" dirty="0" smtClean="0"/>
              <a:t>th</a:t>
            </a:r>
            <a:r>
              <a:rPr lang="en-GB" sz="1050" dirty="0" smtClean="0"/>
              <a:t> October 1066.</a:t>
            </a:r>
          </a:p>
          <a:p>
            <a:pPr marL="171450" indent="-171450">
              <a:buFont typeface="Arial" panose="020B0604020202020204" pitchFamily="34" charset="0"/>
              <a:buChar char="•"/>
            </a:pPr>
            <a:r>
              <a:rPr lang="en-GB" sz="1050" dirty="0" smtClean="0"/>
              <a:t>The country was full of angry Anglo-Saxons, many of whom were still loyal to the King William had just killed. </a:t>
            </a:r>
          </a:p>
          <a:p>
            <a:pPr marL="171450" indent="-171450">
              <a:buFont typeface="Arial" panose="020B0604020202020204" pitchFamily="34" charset="0"/>
              <a:buChar char="•"/>
            </a:pPr>
            <a:r>
              <a:rPr lang="en-GB" sz="1050" dirty="0" smtClean="0"/>
              <a:t>Two powerful Anglo-Saxon earls, Edwin and </a:t>
            </a:r>
            <a:r>
              <a:rPr lang="en-GB" sz="1050" dirty="0" err="1" smtClean="0"/>
              <a:t>Morcar</a:t>
            </a:r>
            <a:r>
              <a:rPr lang="en-GB" sz="1050" dirty="0" smtClean="0"/>
              <a:t>, had not been at Hastings, and there were still significant English forces ready to oppose William. </a:t>
            </a:r>
          </a:p>
          <a:p>
            <a:pPr marL="171450" indent="-171450">
              <a:buFont typeface="Arial" panose="020B0604020202020204" pitchFamily="34" charset="0"/>
              <a:buChar char="•"/>
            </a:pPr>
            <a:r>
              <a:rPr lang="en-GB" sz="1050" dirty="0" smtClean="0"/>
              <a:t>25</a:t>
            </a:r>
            <a:r>
              <a:rPr lang="en-GB" sz="1050" baseline="30000" dirty="0" smtClean="0"/>
              <a:t>th</a:t>
            </a:r>
            <a:r>
              <a:rPr lang="en-GB" sz="1050" dirty="0" smtClean="0"/>
              <a:t> December 1066: William is crowned King of England. </a:t>
            </a:r>
            <a:endParaRPr lang="en-GB" sz="1050" dirty="0"/>
          </a:p>
        </p:txBody>
      </p:sp>
    </p:spTree>
    <p:extLst>
      <p:ext uri="{BB962C8B-B14F-4D97-AF65-F5344CB8AC3E}">
        <p14:creationId xmlns:p14="http://schemas.microsoft.com/office/powerpoint/2010/main" val="23163096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13516</Words>
  <Application>Microsoft Office PowerPoint</Application>
  <PresentationFormat>Widescreen</PresentationFormat>
  <Paragraphs>1151</Paragraphs>
  <Slides>26</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Batang</vt:lpstr>
      <vt:lpstr>Arial</vt:lpstr>
      <vt:lpstr>Calibri</vt:lpstr>
      <vt:lpstr>Calibri Light</vt:lpstr>
      <vt:lpstr>Comic Sans MS</vt:lpstr>
      <vt:lpstr>Courier New</vt:lpstr>
      <vt:lpstr>Helvetica Neue</vt:lpstr>
      <vt:lpstr>Times New Roman</vt:lpstr>
      <vt:lpstr>Wingdings</vt:lpstr>
      <vt:lpstr>Wingdings 3</vt:lpstr>
      <vt:lpstr>Office Theme</vt:lpstr>
      <vt:lpstr>Unit 1</vt:lpstr>
      <vt:lpstr>Anglo-Saxon Society: England before 1066</vt:lpstr>
      <vt:lpstr>PowerPoint Presentation</vt:lpstr>
      <vt:lpstr>The rival Claimants</vt:lpstr>
      <vt:lpstr>Harald Hardrada invades</vt:lpstr>
      <vt:lpstr>William’s preparation for invasion</vt:lpstr>
      <vt:lpstr>The Battle of Hastings: Tactics</vt:lpstr>
      <vt:lpstr>PowerPoint Presentation</vt:lpstr>
      <vt:lpstr>How did William seize control after Hastings? </vt:lpstr>
      <vt:lpstr>Revolts 1067-1075!</vt:lpstr>
      <vt:lpstr>The Harrying of the North and Hereward the Wake!</vt:lpstr>
      <vt:lpstr>PowerPoint Presentation</vt:lpstr>
      <vt:lpstr>Unit 2</vt:lpstr>
      <vt:lpstr>National and Local Government</vt:lpstr>
      <vt:lpstr>Landholding and Lordship!</vt:lpstr>
      <vt:lpstr>Landholding and Lordship!</vt:lpstr>
      <vt:lpstr>Law and Order</vt:lpstr>
      <vt:lpstr>The Domesday Survey and Tax!</vt:lpstr>
      <vt:lpstr>Village Life!</vt:lpstr>
      <vt:lpstr>Town Life!</vt:lpstr>
      <vt:lpstr>Unit 3 </vt:lpstr>
      <vt:lpstr>The Norman’s relationship with the Pope’s</vt:lpstr>
      <vt:lpstr>The Norman’s and the Archbishops!</vt:lpstr>
      <vt:lpstr>Normans: How did William change Church Buildings? </vt:lpstr>
      <vt:lpstr>Normans: Monasticism and Language</vt:lpstr>
      <vt:lpstr>Normans: Language and Education</vt:lpstr>
    </vt:vector>
  </TitlesOfParts>
  <Company>Torch Academy Gateway Trust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Law</dc:creator>
  <cp:lastModifiedBy>Hannah Law</cp:lastModifiedBy>
  <cp:revision>2</cp:revision>
  <dcterms:created xsi:type="dcterms:W3CDTF">2017-07-06T12:40:20Z</dcterms:created>
  <dcterms:modified xsi:type="dcterms:W3CDTF">2017-07-06T13:24:37Z</dcterms:modified>
</cp:coreProperties>
</file>